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58" r:id="rId2"/>
    <p:sldId id="259" r:id="rId3"/>
    <p:sldId id="260" r:id="rId4"/>
    <p:sldId id="261" r:id="rId5"/>
    <p:sldId id="271" r:id="rId6"/>
    <p:sldId id="272" r:id="rId7"/>
    <p:sldId id="273" r:id="rId8"/>
    <p:sldId id="274" r:id="rId9"/>
    <p:sldId id="269" r:id="rId10"/>
  </p:sldIdLst>
  <p:sldSz cx="12192000" cy="16256000"/>
  <p:notesSz cx="7102475" cy="10234613"/>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1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23" autoAdjust="0"/>
    <p:restoredTop sz="94660"/>
  </p:normalViewPr>
  <p:slideViewPr>
    <p:cSldViewPr snapToGrid="0">
      <p:cViewPr>
        <p:scale>
          <a:sx n="50" d="100"/>
          <a:sy n="50" d="100"/>
        </p:scale>
        <p:origin x="148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0"/>
            <a:ext cx="3077739" cy="513508"/>
          </a:xfrm>
          <a:prstGeom prst="rect">
            <a:avLst/>
          </a:prstGeom>
        </p:spPr>
        <p:txBody>
          <a:bodyPr vert="horz" lIns="99036" tIns="49518" rIns="99036" bIns="49518" rtlCol="0"/>
          <a:lstStyle>
            <a:lvl1pPr algn="l">
              <a:defRPr sz="1300"/>
            </a:lvl1pPr>
          </a:lstStyle>
          <a:p>
            <a:endParaRPr lang="ko-KR" altLang="en-US"/>
          </a:p>
        </p:txBody>
      </p:sp>
      <p:sp>
        <p:nvSpPr>
          <p:cNvPr id="3" name="날짜 개체 틀 2"/>
          <p:cNvSpPr>
            <a:spLocks noGrp="1"/>
          </p:cNvSpPr>
          <p:nvPr>
            <p:ph type="dt" idx="1"/>
          </p:nvPr>
        </p:nvSpPr>
        <p:spPr>
          <a:xfrm>
            <a:off x="4023094" y="0"/>
            <a:ext cx="3077739" cy="513508"/>
          </a:xfrm>
          <a:prstGeom prst="rect">
            <a:avLst/>
          </a:prstGeom>
        </p:spPr>
        <p:txBody>
          <a:bodyPr vert="horz" lIns="99036" tIns="49518" rIns="99036" bIns="49518" rtlCol="0"/>
          <a:lstStyle>
            <a:lvl1pPr algn="r">
              <a:defRPr sz="1300"/>
            </a:lvl1pPr>
          </a:lstStyle>
          <a:p>
            <a:fld id="{6951FC82-F3FA-41A9-8C2D-90D6629530BF}" type="datetimeFigureOut">
              <a:rPr lang="ko-KR" altLang="en-US" smtClean="0"/>
              <a:t>2024-11-04</a:t>
            </a:fld>
            <a:endParaRPr lang="ko-KR" altLang="en-US"/>
          </a:p>
        </p:txBody>
      </p:sp>
      <p:sp>
        <p:nvSpPr>
          <p:cNvPr id="4" name="슬라이드 이미지 개체 틀 3"/>
          <p:cNvSpPr>
            <a:spLocks noGrp="1" noRot="1" noChangeAspect="1"/>
          </p:cNvSpPr>
          <p:nvPr>
            <p:ph type="sldImg" idx="2"/>
          </p:nvPr>
        </p:nvSpPr>
        <p:spPr>
          <a:xfrm>
            <a:off x="2255838" y="1279525"/>
            <a:ext cx="2590800" cy="3454400"/>
          </a:xfrm>
          <a:prstGeom prst="rect">
            <a:avLst/>
          </a:prstGeom>
          <a:noFill/>
          <a:ln w="12700">
            <a:solidFill>
              <a:prstClr val="black"/>
            </a:solidFill>
          </a:ln>
        </p:spPr>
        <p:txBody>
          <a:bodyPr vert="horz" lIns="99036" tIns="49518" rIns="99036" bIns="49518" rtlCol="0" anchor="ctr"/>
          <a:lstStyle/>
          <a:p>
            <a:endParaRPr lang="ko-KR" altLang="en-US"/>
          </a:p>
        </p:txBody>
      </p:sp>
      <p:sp>
        <p:nvSpPr>
          <p:cNvPr id="5" name="슬라이드 노트 개체 틀 4"/>
          <p:cNvSpPr>
            <a:spLocks noGrp="1"/>
          </p:cNvSpPr>
          <p:nvPr>
            <p:ph type="body" sz="quarter" idx="3"/>
          </p:nvPr>
        </p:nvSpPr>
        <p:spPr>
          <a:xfrm>
            <a:off x="710249" y="4925408"/>
            <a:ext cx="5681980" cy="4029879"/>
          </a:xfrm>
          <a:prstGeom prst="rect">
            <a:avLst/>
          </a:prstGeom>
        </p:spPr>
        <p:txBody>
          <a:bodyPr vert="horz" lIns="99036" tIns="49518" rIns="99036" bIns="49518"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1" y="9721109"/>
            <a:ext cx="3077739" cy="513507"/>
          </a:xfrm>
          <a:prstGeom prst="rect">
            <a:avLst/>
          </a:prstGeom>
        </p:spPr>
        <p:txBody>
          <a:bodyPr vert="horz" lIns="99036" tIns="49518" rIns="99036" bIns="49518" rtlCol="0" anchor="b"/>
          <a:lstStyle>
            <a:lvl1pPr algn="l">
              <a:defRPr sz="1300"/>
            </a:lvl1pPr>
          </a:lstStyle>
          <a:p>
            <a:endParaRPr lang="ko-KR" altLang="en-US"/>
          </a:p>
        </p:txBody>
      </p:sp>
      <p:sp>
        <p:nvSpPr>
          <p:cNvPr id="7" name="슬라이드 번호 개체 틀 6"/>
          <p:cNvSpPr>
            <a:spLocks noGrp="1"/>
          </p:cNvSpPr>
          <p:nvPr>
            <p:ph type="sldNum" sz="quarter" idx="5"/>
          </p:nvPr>
        </p:nvSpPr>
        <p:spPr>
          <a:xfrm>
            <a:off x="4023094" y="9721109"/>
            <a:ext cx="3077739" cy="513507"/>
          </a:xfrm>
          <a:prstGeom prst="rect">
            <a:avLst/>
          </a:prstGeom>
        </p:spPr>
        <p:txBody>
          <a:bodyPr vert="horz" lIns="99036" tIns="49518" rIns="99036" bIns="49518" rtlCol="0" anchor="b"/>
          <a:lstStyle>
            <a:lvl1pPr algn="r">
              <a:defRPr sz="1300"/>
            </a:lvl1pPr>
          </a:lstStyle>
          <a:p>
            <a:fld id="{692385B5-BF51-46BD-9C36-F67D432BF85A}" type="slidenum">
              <a:rPr lang="ko-KR" altLang="en-US" smtClean="0"/>
              <a:t>‹#›</a:t>
            </a:fld>
            <a:endParaRPr lang="ko-KR" altLang="en-US"/>
          </a:p>
        </p:txBody>
      </p:sp>
    </p:spTree>
    <p:extLst>
      <p:ext uri="{BB962C8B-B14F-4D97-AF65-F5344CB8AC3E}">
        <p14:creationId xmlns:p14="http://schemas.microsoft.com/office/powerpoint/2010/main" val="320837029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ko-KR" altLang="en-US"/>
              <a:t>마스터 제목 스타일 편집</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ko-KR" altLang="en-US"/>
              <a:t>마스터 부제목 스타일 편집</a:t>
            </a:r>
            <a:endParaRPr lang="en-US" dirty="0"/>
          </a:p>
        </p:txBody>
      </p:sp>
      <p:sp>
        <p:nvSpPr>
          <p:cNvPr id="4" name="Date Placeholder 3"/>
          <p:cNvSpPr>
            <a:spLocks noGrp="1"/>
          </p:cNvSpPr>
          <p:nvPr>
            <p:ph type="dt" sz="half" idx="10"/>
          </p:nvPr>
        </p:nvSpPr>
        <p:spPr/>
        <p:txBody>
          <a:bodyPr/>
          <a:lstStyle/>
          <a:p>
            <a:fld id="{D1F4CB97-7C43-4DBC-8C9A-D5C86A8ADAB1}" type="datetimeFigureOut">
              <a:rPr lang="ko-KR" altLang="en-US" smtClean="0"/>
              <a:t>2024-11-04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573252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D1F4CB97-7C43-4DBC-8C9A-D5C86A8ADAB1}" type="datetimeFigureOut">
              <a:rPr lang="ko-KR" altLang="en-US" smtClean="0"/>
              <a:t>2024-11-04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3510936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ko-KR" altLang="en-US"/>
              <a:t>마스터 제목 스타일 편집</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ko-KR" altLang="en-US"/>
              <a:t>마스터 텍스트 스타일을 편집합니다</a:t>
            </a:r>
          </a:p>
        </p:txBody>
      </p:sp>
      <p:sp>
        <p:nvSpPr>
          <p:cNvPr id="4" name="Date Placeholder 3"/>
          <p:cNvSpPr>
            <a:spLocks noGrp="1"/>
          </p:cNvSpPr>
          <p:nvPr>
            <p:ph type="dt" sz="half" idx="10"/>
          </p:nvPr>
        </p:nvSpPr>
        <p:spPr/>
        <p:txBody>
          <a:bodyPr/>
          <a:lstStyle/>
          <a:p>
            <a:fld id="{D1F4CB97-7C43-4DBC-8C9A-D5C86A8ADAB1}" type="datetimeFigureOut">
              <a:rPr lang="ko-KR" altLang="en-US" smtClean="0"/>
              <a:t>2024-11-04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786996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Date Placeholder 4"/>
          <p:cNvSpPr>
            <a:spLocks noGrp="1"/>
          </p:cNvSpPr>
          <p:nvPr>
            <p:ph type="dt" sz="half" idx="10"/>
          </p:nvPr>
        </p:nvSpPr>
        <p:spPr/>
        <p:txBody>
          <a:bodyPr/>
          <a:lstStyle/>
          <a:p>
            <a:fld id="{D1F4CB97-7C43-4DBC-8C9A-D5C86A8ADAB1}" type="datetimeFigureOut">
              <a:rPr lang="ko-KR" altLang="en-US" smtClean="0"/>
              <a:t>2024-11-04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351737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ko-KR" altLang="en-US"/>
              <a:t>마스터 텍스트 스타일을 편집합니다</a:t>
            </a:r>
          </a:p>
        </p:txBody>
      </p:sp>
      <p:sp>
        <p:nvSpPr>
          <p:cNvPr id="4" name="Content Placeholder 3"/>
          <p:cNvSpPr>
            <a:spLocks noGrp="1"/>
          </p:cNvSpPr>
          <p:nvPr>
            <p:ph sz="half" idx="2"/>
          </p:nvPr>
        </p:nvSpPr>
        <p:spPr>
          <a:xfrm>
            <a:off x="839789" y="5937956"/>
            <a:ext cx="5157787" cy="873383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ko-KR" altLang="en-US"/>
              <a:t>마스터 텍스트 스타일을 편집합니다</a:t>
            </a:r>
          </a:p>
        </p:txBody>
      </p:sp>
      <p:sp>
        <p:nvSpPr>
          <p:cNvPr id="6" name="Content Placeholder 5"/>
          <p:cNvSpPr>
            <a:spLocks noGrp="1"/>
          </p:cNvSpPr>
          <p:nvPr>
            <p:ph sz="quarter" idx="4"/>
          </p:nvPr>
        </p:nvSpPr>
        <p:spPr>
          <a:xfrm>
            <a:off x="6172201" y="5937956"/>
            <a:ext cx="5183188" cy="873383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7" name="Date Placeholder 6"/>
          <p:cNvSpPr>
            <a:spLocks noGrp="1"/>
          </p:cNvSpPr>
          <p:nvPr>
            <p:ph type="dt" sz="half" idx="10"/>
          </p:nvPr>
        </p:nvSpPr>
        <p:spPr/>
        <p:txBody>
          <a:bodyPr/>
          <a:lstStyle/>
          <a:p>
            <a:fld id="{D1F4CB97-7C43-4DBC-8C9A-D5C86A8ADAB1}" type="datetimeFigureOut">
              <a:rPr lang="ko-KR" altLang="en-US" smtClean="0"/>
              <a:t>2024-11-04</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4003792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D1F4CB97-7C43-4DBC-8C9A-D5C86A8ADAB1}" type="datetimeFigureOut">
              <a:rPr lang="ko-KR" altLang="en-US" smtClean="0"/>
              <a:t>2024-11-04</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235636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F4CB97-7C43-4DBC-8C9A-D5C86A8ADAB1}" type="datetimeFigureOut">
              <a:rPr lang="ko-KR" altLang="en-US" smtClean="0"/>
              <a:t>2024-11-04</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4205242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ko-KR" altLang="en-US"/>
              <a:t>마스터 제목 스타일 편집</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ko-KR" altLang="en-US"/>
              <a:t>마스터 텍스트 스타일을 편집합니다</a:t>
            </a:r>
          </a:p>
        </p:txBody>
      </p:sp>
      <p:sp>
        <p:nvSpPr>
          <p:cNvPr id="5" name="Date Placeholder 4"/>
          <p:cNvSpPr>
            <a:spLocks noGrp="1"/>
          </p:cNvSpPr>
          <p:nvPr>
            <p:ph type="dt" sz="half" idx="10"/>
          </p:nvPr>
        </p:nvSpPr>
        <p:spPr/>
        <p:txBody>
          <a:bodyPr/>
          <a:lstStyle/>
          <a:p>
            <a:fld id="{D1F4CB97-7C43-4DBC-8C9A-D5C86A8ADAB1}" type="datetimeFigureOut">
              <a:rPr lang="ko-KR" altLang="en-US" smtClean="0"/>
              <a:t>2024-11-04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2782201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ko-KR" altLang="en-US"/>
              <a:t>마스터 텍스트 스타일을 편집합니다</a:t>
            </a:r>
          </a:p>
        </p:txBody>
      </p:sp>
      <p:sp>
        <p:nvSpPr>
          <p:cNvPr id="5" name="Date Placeholder 4"/>
          <p:cNvSpPr>
            <a:spLocks noGrp="1"/>
          </p:cNvSpPr>
          <p:nvPr>
            <p:ph type="dt" sz="half" idx="10"/>
          </p:nvPr>
        </p:nvSpPr>
        <p:spPr/>
        <p:txBody>
          <a:bodyPr/>
          <a:lstStyle/>
          <a:p>
            <a:fld id="{D1F4CB97-7C43-4DBC-8C9A-D5C86A8ADAB1}" type="datetimeFigureOut">
              <a:rPr lang="ko-KR" altLang="en-US" smtClean="0"/>
              <a:t>2024-11-04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3522248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D1F4CB97-7C43-4DBC-8C9A-D5C86A8ADAB1}" type="datetimeFigureOut">
              <a:rPr lang="ko-KR" altLang="en-US" smtClean="0"/>
              <a:t>2024-11-04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1111135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D1F4CB97-7C43-4DBC-8C9A-D5C86A8ADAB1}" type="datetimeFigureOut">
              <a:rPr lang="ko-KR" altLang="en-US" smtClean="0"/>
              <a:t>2024-11-04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153654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7395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262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2902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43895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3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9007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D1F4CB97-7C43-4DBC-8C9A-D5C86A8ADAB1}" type="datetimeFigureOut">
              <a:rPr lang="ko-KR" altLang="en-US" smtClean="0"/>
              <a:t>2024-11-04</a:t>
            </a:fld>
            <a:endParaRPr lang="ko-KR" altLang="en-US"/>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8CE4C012-8259-45B2-81F4-205C2AD70BA5}" type="slidenum">
              <a:rPr lang="ko-KR" altLang="en-US" smtClean="0"/>
              <a:t>‹#›</a:t>
            </a:fld>
            <a:endParaRPr lang="ko-KR" altLang="en-US"/>
          </a:p>
        </p:txBody>
      </p:sp>
    </p:spTree>
    <p:extLst>
      <p:ext uri="{BB962C8B-B14F-4D97-AF65-F5344CB8AC3E}">
        <p14:creationId xmlns:p14="http://schemas.microsoft.com/office/powerpoint/2010/main" val="228380637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7" r:id="rId12"/>
    <p:sldLayoutId id="2147483698" r:id="rId13"/>
    <p:sldLayoutId id="2147483699" r:id="rId14"/>
    <p:sldLayoutId id="2147483700" r:id="rId15"/>
    <p:sldLayoutId id="2147483708" r:id="rId16"/>
  </p:sldLayoutIdLst>
  <p:txStyles>
    <p:titleStyle>
      <a:lvl1pPr algn="l" defTabSz="1219170" rtl="0" eaLnBrk="1" latinLnBrk="1"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1"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1"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1"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1"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1"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1"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1"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1"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1"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1" hangingPunct="1">
        <a:defRPr sz="2400" kern="1200">
          <a:solidFill>
            <a:schemeClr val="tx1"/>
          </a:solidFill>
          <a:latin typeface="+mn-lt"/>
          <a:ea typeface="+mn-ea"/>
          <a:cs typeface="+mn-cs"/>
        </a:defRPr>
      </a:lvl1pPr>
      <a:lvl2pPr marL="609585" algn="l" defTabSz="1219170" rtl="0" eaLnBrk="1" latinLnBrk="1" hangingPunct="1">
        <a:defRPr sz="2400" kern="1200">
          <a:solidFill>
            <a:schemeClr val="tx1"/>
          </a:solidFill>
          <a:latin typeface="+mn-lt"/>
          <a:ea typeface="+mn-ea"/>
          <a:cs typeface="+mn-cs"/>
        </a:defRPr>
      </a:lvl2pPr>
      <a:lvl3pPr marL="1219170" algn="l" defTabSz="1219170" rtl="0" eaLnBrk="1" latinLnBrk="1" hangingPunct="1">
        <a:defRPr sz="2400" kern="1200">
          <a:solidFill>
            <a:schemeClr val="tx1"/>
          </a:solidFill>
          <a:latin typeface="+mn-lt"/>
          <a:ea typeface="+mn-ea"/>
          <a:cs typeface="+mn-cs"/>
        </a:defRPr>
      </a:lvl3pPr>
      <a:lvl4pPr marL="1828754" algn="l" defTabSz="1219170" rtl="0" eaLnBrk="1" latinLnBrk="1" hangingPunct="1">
        <a:defRPr sz="2400" kern="1200">
          <a:solidFill>
            <a:schemeClr val="tx1"/>
          </a:solidFill>
          <a:latin typeface="+mn-lt"/>
          <a:ea typeface="+mn-ea"/>
          <a:cs typeface="+mn-cs"/>
        </a:defRPr>
      </a:lvl4pPr>
      <a:lvl5pPr marL="2438339" algn="l" defTabSz="1219170" rtl="0" eaLnBrk="1" latinLnBrk="1" hangingPunct="1">
        <a:defRPr sz="2400" kern="1200">
          <a:solidFill>
            <a:schemeClr val="tx1"/>
          </a:solidFill>
          <a:latin typeface="+mn-lt"/>
          <a:ea typeface="+mn-ea"/>
          <a:cs typeface="+mn-cs"/>
        </a:defRPr>
      </a:lvl5pPr>
      <a:lvl6pPr marL="3047924" algn="l" defTabSz="1219170" rtl="0" eaLnBrk="1" latinLnBrk="1" hangingPunct="1">
        <a:defRPr sz="2400" kern="1200">
          <a:solidFill>
            <a:schemeClr val="tx1"/>
          </a:solidFill>
          <a:latin typeface="+mn-lt"/>
          <a:ea typeface="+mn-ea"/>
          <a:cs typeface="+mn-cs"/>
        </a:defRPr>
      </a:lvl6pPr>
      <a:lvl7pPr marL="3657509" algn="l" defTabSz="1219170" rtl="0" eaLnBrk="1" latinLnBrk="1" hangingPunct="1">
        <a:defRPr sz="2400" kern="1200">
          <a:solidFill>
            <a:schemeClr val="tx1"/>
          </a:solidFill>
          <a:latin typeface="+mn-lt"/>
          <a:ea typeface="+mn-ea"/>
          <a:cs typeface="+mn-cs"/>
        </a:defRPr>
      </a:lvl7pPr>
      <a:lvl8pPr marL="4267093" algn="l" defTabSz="1219170" rtl="0" eaLnBrk="1" latinLnBrk="1" hangingPunct="1">
        <a:defRPr sz="2400" kern="1200">
          <a:solidFill>
            <a:schemeClr val="tx1"/>
          </a:solidFill>
          <a:latin typeface="+mn-lt"/>
          <a:ea typeface="+mn-ea"/>
          <a:cs typeface="+mn-cs"/>
        </a:defRPr>
      </a:lvl8pPr>
      <a:lvl9pPr marL="4876678" algn="l" defTabSz="1219170" rtl="0" eaLnBrk="1" latinLnBrk="1"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ubtitle 3"/>
          <p:cNvSpPr txBox="1">
            <a:spLocks/>
          </p:cNvSpPr>
          <p:nvPr/>
        </p:nvSpPr>
        <p:spPr bwMode="auto">
          <a:xfrm>
            <a:off x="1325739" y="9669379"/>
            <a:ext cx="5454791" cy="1224844"/>
          </a:xfrm>
          <a:prstGeom prst="rect">
            <a:avLst/>
          </a:prstGeom>
          <a:noFill/>
          <a:ln w="9525">
            <a:noFill/>
            <a:miter lim="800000"/>
            <a:headEnd/>
            <a:tailEnd/>
          </a:ln>
        </p:spPr>
        <p:txBody>
          <a:bodyPr lIns="0" tIns="0" rIns="0" bIns="0"/>
          <a:lstStyle/>
          <a:p>
            <a:pPr marL="321737" indent="-321737">
              <a:buSzPct val="100000"/>
              <a:defRPr/>
            </a:pPr>
            <a:r>
              <a:rPr lang="en-US" altLang="ko-KR" sz="3600" kern="0" dirty="0">
                <a:latin typeface="한화 B" panose="02020503020101020101" pitchFamily="18" charset="-127"/>
                <a:ea typeface="한화 B" panose="02020503020101020101" pitchFamily="18" charset="-127"/>
              </a:rPr>
              <a:t>CONTENTS</a:t>
            </a:r>
            <a:endParaRPr lang="ko-KR" altLang="en-US" sz="3600" kern="0" dirty="0">
              <a:latin typeface="한화 B" panose="02020503020101020101" pitchFamily="18" charset="-127"/>
              <a:ea typeface="한화 B" panose="02020503020101020101" pitchFamily="18" charset="-127"/>
            </a:endParaRPr>
          </a:p>
        </p:txBody>
      </p:sp>
      <p:cxnSp>
        <p:nvCxnSpPr>
          <p:cNvPr id="18" name="직선 연결선 17"/>
          <p:cNvCxnSpPr/>
          <p:nvPr/>
        </p:nvCxnSpPr>
        <p:spPr>
          <a:xfrm>
            <a:off x="1230489" y="10344422"/>
            <a:ext cx="3341511" cy="0"/>
          </a:xfrm>
          <a:prstGeom prst="line">
            <a:avLst/>
          </a:prstGeom>
          <a:ln w="19050">
            <a:solidFill>
              <a:srgbClr val="ED7101"/>
            </a:solidFill>
          </a:ln>
        </p:spPr>
        <p:style>
          <a:lnRef idx="1">
            <a:schemeClr val="accent1"/>
          </a:lnRef>
          <a:fillRef idx="0">
            <a:schemeClr val="accent1"/>
          </a:fillRef>
          <a:effectRef idx="0">
            <a:schemeClr val="accent1"/>
          </a:effectRef>
          <a:fontRef idx="minor">
            <a:schemeClr val="tx1"/>
          </a:fontRef>
        </p:style>
      </p:cxnSp>
      <p:sp>
        <p:nvSpPr>
          <p:cNvPr id="7189" name="직사각형 12"/>
          <p:cNvSpPr>
            <a:spLocks noChangeArrowheads="1"/>
          </p:cNvSpPr>
          <p:nvPr/>
        </p:nvSpPr>
        <p:spPr bwMode="auto">
          <a:xfrm>
            <a:off x="1233309" y="10963123"/>
            <a:ext cx="10295466" cy="1093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spcBef>
                <a:spcPct val="0"/>
              </a:spcBef>
              <a:buNone/>
              <a:defRPr/>
            </a:pPr>
            <a:r>
              <a:rPr lang="en-US" altLang="ko-KR" sz="2400" dirty="0">
                <a:latin typeface="한화고딕 R" panose="02020503020101020101" pitchFamily="18" charset="-127"/>
                <a:ea typeface="한화고딕 R" panose="02020503020101020101" pitchFamily="18" charset="-127"/>
              </a:rPr>
              <a:t>1. Background of the Comprehensive Amendment of the Code of Conduct</a:t>
            </a:r>
          </a:p>
        </p:txBody>
      </p:sp>
      <p:sp>
        <p:nvSpPr>
          <p:cNvPr id="7184" name="직사각형 12"/>
          <p:cNvSpPr>
            <a:spLocks noChangeArrowheads="1"/>
          </p:cNvSpPr>
          <p:nvPr/>
        </p:nvSpPr>
        <p:spPr bwMode="auto">
          <a:xfrm>
            <a:off x="1230489" y="11989349"/>
            <a:ext cx="6795911" cy="119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spcBef>
                <a:spcPct val="0"/>
              </a:spcBef>
              <a:buNone/>
              <a:defRPr/>
            </a:pPr>
            <a:r>
              <a:rPr lang="en-US" altLang="ko-KR" sz="2400" dirty="0">
                <a:latin typeface="한화고딕 R" panose="02020503020101020101" pitchFamily="18" charset="-127"/>
                <a:ea typeface="한화고딕 R" panose="02020503020101020101" pitchFamily="18" charset="-127"/>
              </a:rPr>
              <a:t>2. Code of Conduct and Detailed Practices</a:t>
            </a:r>
          </a:p>
        </p:txBody>
      </p:sp>
      <p:sp>
        <p:nvSpPr>
          <p:cNvPr id="7179" name="직사각형 12"/>
          <p:cNvSpPr>
            <a:spLocks noChangeArrowheads="1"/>
          </p:cNvSpPr>
          <p:nvPr/>
        </p:nvSpPr>
        <p:spPr bwMode="auto">
          <a:xfrm>
            <a:off x="1230489" y="12990175"/>
            <a:ext cx="6795911" cy="66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spcBef>
                <a:spcPct val="0"/>
              </a:spcBef>
              <a:buNone/>
              <a:defRPr/>
            </a:pPr>
            <a:r>
              <a:rPr lang="en-US" altLang="ko-KR" sz="2400" dirty="0">
                <a:latin typeface="한화고딕 R" panose="02020503020101020101" pitchFamily="18" charset="-127"/>
                <a:ea typeface="한화고딕 R" panose="02020503020101020101" pitchFamily="18" charset="-127"/>
              </a:rPr>
              <a:t>3. Our Responsibility</a:t>
            </a:r>
          </a:p>
        </p:txBody>
      </p:sp>
      <p:sp>
        <p:nvSpPr>
          <p:cNvPr id="7" name="Subtitle 3"/>
          <p:cNvSpPr txBox="1">
            <a:spLocks/>
          </p:cNvSpPr>
          <p:nvPr/>
        </p:nvSpPr>
        <p:spPr bwMode="auto">
          <a:xfrm>
            <a:off x="526345" y="2904068"/>
            <a:ext cx="11136489" cy="1535289"/>
          </a:xfrm>
          <a:prstGeom prst="rect">
            <a:avLst/>
          </a:prstGeom>
          <a:noFill/>
          <a:ln w="9525">
            <a:noFill/>
            <a:miter lim="800000"/>
            <a:headEnd/>
            <a:tailEnd/>
          </a:ln>
        </p:spPr>
        <p:txBody>
          <a:bodyPr lIns="0" tIns="0" rIns="0" bIns="0" anchor="ctr"/>
          <a:lstStyle/>
          <a:p>
            <a:pPr marL="321737" indent="-321737" algn="ctr">
              <a:buSzPct val="100000"/>
              <a:defRPr/>
            </a:pPr>
            <a:r>
              <a:rPr lang="en-US" altLang="ko-KR" sz="6000" b="1" dirty="0">
                <a:effectLst>
                  <a:outerShdw blurRad="50800" dist="38100" dir="2700000" algn="tl" rotWithShape="0">
                    <a:prstClr val="black">
                      <a:alpha val="40000"/>
                    </a:prstClr>
                  </a:outerShdw>
                </a:effectLst>
                <a:latin typeface="한화고딕 R" panose="02020503020101020101" pitchFamily="18" charset="-127"/>
                <a:ea typeface="한화고딕 R" panose="02020503020101020101" pitchFamily="18" charset="-127"/>
                <a:cs typeface="Times New Roman" pitchFamily="18" charset="0"/>
              </a:rPr>
              <a:t>CODE OF CONDUCT</a:t>
            </a:r>
            <a:endParaRPr lang="en-US" altLang="ko-KR" sz="6000" kern="0" spc="178" dirty="0">
              <a:latin typeface="한화고딕 B" panose="02020503020101020101" pitchFamily="18" charset="-127"/>
              <a:ea typeface="한화고딕 B" panose="02020503020101020101" pitchFamily="18" charset="-127"/>
            </a:endParaRPr>
          </a:p>
        </p:txBody>
      </p:sp>
      <p:sp>
        <p:nvSpPr>
          <p:cNvPr id="8" name="직사각형 7"/>
          <p:cNvSpPr/>
          <p:nvPr/>
        </p:nvSpPr>
        <p:spPr>
          <a:xfrm>
            <a:off x="2222160" y="4235253"/>
            <a:ext cx="7744860" cy="81280"/>
          </a:xfrm>
          <a:prstGeom prst="rect">
            <a:avLst/>
          </a:prstGeom>
          <a:solidFill>
            <a:srgbClr val="ED71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sz="3200"/>
          </a:p>
        </p:txBody>
      </p:sp>
      <p:sp>
        <p:nvSpPr>
          <p:cNvPr id="10" name="직사각형 9"/>
          <p:cNvSpPr/>
          <p:nvPr/>
        </p:nvSpPr>
        <p:spPr>
          <a:xfrm>
            <a:off x="8026400" y="6135181"/>
            <a:ext cx="3142706" cy="1323439"/>
          </a:xfrm>
          <a:prstGeom prst="rect">
            <a:avLst/>
          </a:prstGeom>
        </p:spPr>
        <p:txBody>
          <a:bodyPr wrap="square">
            <a:spAutoFit/>
          </a:bodyPr>
          <a:lstStyle/>
          <a:p>
            <a:pPr algn="r"/>
            <a:r>
              <a:rPr lang="en-US" altLang="ko-KR" sz="2000">
                <a:latin typeface="한화고딕 R" panose="02020503020101020101" pitchFamily="18" charset="-127"/>
                <a:ea typeface="한화고딕 R" panose="02020503020101020101" pitchFamily="18" charset="-127"/>
              </a:rPr>
              <a:t>Established </a:t>
            </a:r>
            <a:r>
              <a:rPr lang="en-US" altLang="ko-KR" sz="2000" smtClean="0">
                <a:latin typeface="한화고딕 R" panose="02020503020101020101" pitchFamily="18" charset="-127"/>
                <a:ea typeface="한화고딕 R" panose="02020503020101020101" pitchFamily="18" charset="-127"/>
              </a:rPr>
              <a:t>       06/2011</a:t>
            </a:r>
            <a:endParaRPr lang="en-US" altLang="ko-KR" sz="2000" dirty="0">
              <a:latin typeface="한화고딕 R" panose="02020503020101020101" pitchFamily="18" charset="-127"/>
              <a:ea typeface="한화고딕 R" panose="02020503020101020101" pitchFamily="18" charset="-127"/>
            </a:endParaRPr>
          </a:p>
          <a:p>
            <a:pPr algn="r"/>
            <a:r>
              <a:rPr lang="en-US" altLang="ko-KR" sz="2000" smtClean="0">
                <a:latin typeface="한화고딕 R" panose="02020503020101020101" pitchFamily="18" charset="-127"/>
                <a:ea typeface="한화고딕 R" panose="02020503020101020101" pitchFamily="18" charset="-127"/>
              </a:rPr>
              <a:t>Amended        </a:t>
            </a:r>
            <a:r>
              <a:rPr lang="en-US" altLang="ko-KR" sz="2000" dirty="0">
                <a:latin typeface="한화고딕 R" panose="02020503020101020101" pitchFamily="18" charset="-127"/>
                <a:ea typeface="한화고딕 R" panose="02020503020101020101" pitchFamily="18" charset="-127"/>
              </a:rPr>
              <a:t>05/2020</a:t>
            </a:r>
          </a:p>
          <a:p>
            <a:pPr algn="r"/>
            <a:r>
              <a:rPr lang="en-US" altLang="ko-KR" sz="2000" smtClean="0">
                <a:latin typeface="한화고딕 R" panose="02020503020101020101" pitchFamily="18" charset="-127"/>
                <a:ea typeface="한화고딕 R" panose="02020503020101020101" pitchFamily="18" charset="-127"/>
              </a:rPr>
              <a:t>Amended        </a:t>
            </a:r>
            <a:r>
              <a:rPr lang="en-US" altLang="ko-KR" sz="2000" dirty="0">
                <a:latin typeface="한화고딕 R" panose="02020503020101020101" pitchFamily="18" charset="-127"/>
                <a:ea typeface="한화고딕 R" panose="02020503020101020101" pitchFamily="18" charset="-127"/>
              </a:rPr>
              <a:t>11/2022</a:t>
            </a:r>
          </a:p>
          <a:p>
            <a:pPr algn="r"/>
            <a:r>
              <a:rPr lang="en-US" altLang="ko-KR" sz="2000" smtClean="0">
                <a:latin typeface="한화고딕 R" panose="02020503020101020101" pitchFamily="18" charset="-127"/>
                <a:ea typeface="한화고딕 R" panose="02020503020101020101" pitchFamily="18" charset="-127"/>
              </a:rPr>
              <a:t>Amended        </a:t>
            </a:r>
            <a:r>
              <a:rPr lang="en-US" altLang="ko-KR" sz="2000" dirty="0">
                <a:latin typeface="한화고딕 R" panose="02020503020101020101" pitchFamily="18" charset="-127"/>
                <a:ea typeface="한화고딕 R" panose="02020503020101020101" pitchFamily="18" charset="-127"/>
              </a:rPr>
              <a:t>01/2023</a:t>
            </a:r>
            <a:endParaRPr lang="ko-KR" altLang="en-US" sz="2000" dirty="0">
              <a:latin typeface="한화고딕 R" panose="02020503020101020101" pitchFamily="18" charset="-127"/>
              <a:ea typeface="한화고딕 R" panose="02020503020101020101" pitchFamily="18" charset="-127"/>
            </a:endParaRPr>
          </a:p>
        </p:txBody>
      </p:sp>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4759" y="14861434"/>
            <a:ext cx="4959660" cy="700095"/>
          </a:xfrm>
          <a:prstGeom prst="rect">
            <a:avLst/>
          </a:prstGeom>
        </p:spPr>
      </p:pic>
    </p:spTree>
    <p:extLst>
      <p:ext uri="{BB962C8B-B14F-4D97-AF65-F5344CB8AC3E}">
        <p14:creationId xmlns:p14="http://schemas.microsoft.com/office/powerpoint/2010/main" val="1080904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3"/>
          <p:cNvSpPr txBox="1">
            <a:spLocks/>
          </p:cNvSpPr>
          <p:nvPr/>
        </p:nvSpPr>
        <p:spPr bwMode="auto">
          <a:xfrm>
            <a:off x="694266" y="928517"/>
            <a:ext cx="10498667" cy="2024233"/>
          </a:xfrm>
          <a:prstGeom prst="rect">
            <a:avLst/>
          </a:prstGeom>
          <a:noFill/>
          <a:ln w="9525">
            <a:noFill/>
            <a:miter lim="800000"/>
            <a:headEnd/>
            <a:tailEnd/>
          </a:ln>
        </p:spPr>
        <p:txBody>
          <a:bodyPr lIns="0" tIns="0" rIns="0" bIns="0"/>
          <a:lstStyle/>
          <a:p>
            <a:pPr marL="321737" indent="-321737" algn="ctr">
              <a:buSzPct val="100000"/>
              <a:defRPr/>
            </a:pPr>
            <a:r>
              <a:rPr lang="ko-KR" altLang="en-US" sz="4800" kern="0" dirty="0">
                <a:solidFill>
                  <a:srgbClr val="4B629C"/>
                </a:solidFill>
                <a:latin typeface="+mn-ea"/>
              </a:rPr>
              <a:t>   </a:t>
            </a:r>
            <a:r>
              <a:rPr lang="en-US" altLang="ko-KR" sz="4400" kern="0" dirty="0">
                <a:latin typeface="한화고딕 R" panose="02020503020101020101" pitchFamily="18" charset="-127"/>
                <a:ea typeface="한화고딕 R" panose="02020503020101020101" pitchFamily="18" charset="-127"/>
              </a:rPr>
              <a:t>Background of the Comprehensive Amendment of the Code of Conduct</a:t>
            </a:r>
            <a:endParaRPr lang="ko-KR" altLang="en-US" sz="4400" kern="0" dirty="0">
              <a:latin typeface="한화고딕 R" panose="02020503020101020101" pitchFamily="18" charset="-127"/>
              <a:ea typeface="한화고딕 R" panose="02020503020101020101" pitchFamily="18" charset="-127"/>
            </a:endParaRPr>
          </a:p>
        </p:txBody>
      </p:sp>
      <p:grpSp>
        <p:nvGrpSpPr>
          <p:cNvPr id="8199" name="그룹 17"/>
          <p:cNvGrpSpPr>
            <a:grpSpLocks/>
          </p:cNvGrpSpPr>
          <p:nvPr/>
        </p:nvGrpSpPr>
        <p:grpSpPr bwMode="auto">
          <a:xfrm>
            <a:off x="1016068" y="1107726"/>
            <a:ext cx="126999" cy="539047"/>
            <a:chOff x="260648" y="1229152"/>
            <a:chExt cx="72007" cy="303272"/>
          </a:xfrm>
        </p:grpSpPr>
        <p:sp>
          <p:nvSpPr>
            <p:cNvPr id="9" name="직사각형 8"/>
            <p:cNvSpPr/>
            <p:nvPr/>
          </p:nvSpPr>
          <p:spPr>
            <a:xfrm>
              <a:off x="260648" y="1229152"/>
              <a:ext cx="72007" cy="71452"/>
            </a:xfrm>
            <a:prstGeom prst="rect">
              <a:avLst/>
            </a:prstGeom>
            <a:solidFill>
              <a:srgbClr val="ED71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3200">
                <a:latin typeface="+mn-ea"/>
              </a:endParaRPr>
            </a:p>
          </p:txBody>
        </p:sp>
        <p:sp>
          <p:nvSpPr>
            <p:cNvPr id="10" name="직사각형 9"/>
            <p:cNvSpPr/>
            <p:nvPr/>
          </p:nvSpPr>
          <p:spPr>
            <a:xfrm>
              <a:off x="260648" y="1324421"/>
              <a:ext cx="72007" cy="20800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3200">
                <a:latin typeface="+mn-ea"/>
              </a:endParaRPr>
            </a:p>
          </p:txBody>
        </p:sp>
      </p:grpSp>
      <p:sp>
        <p:nvSpPr>
          <p:cNvPr id="11" name="TextBox 10"/>
          <p:cNvSpPr txBox="1"/>
          <p:nvPr/>
        </p:nvSpPr>
        <p:spPr>
          <a:xfrm>
            <a:off x="1143067" y="2410315"/>
            <a:ext cx="9601067" cy="11920163"/>
          </a:xfrm>
          <a:prstGeom prst="roundRect">
            <a:avLst>
              <a:gd name="adj" fmla="val 6919"/>
            </a:avLst>
          </a:prstGeom>
          <a:noFill/>
          <a:ln>
            <a:noFill/>
          </a:ln>
          <a:scene3d>
            <a:camera prst="orthographicFront"/>
            <a:lightRig rig="threePt" dir="t"/>
          </a:scene3d>
          <a:sp3d>
            <a:bevelT/>
          </a:sp3d>
        </p:spPr>
        <p:txBody>
          <a:bodyPr anchor="ctr">
            <a:spAutoFit/>
          </a:bodyPr>
          <a:lstStyle/>
          <a:p>
            <a:pPr marL="609608" indent="-609608" algn="ctr">
              <a:lnSpc>
                <a:spcPct val="200000"/>
              </a:lnSpc>
              <a:defRPr/>
            </a:pPr>
            <a:endParaRPr lang="en-US" altLang="ko-KR" sz="2667" dirty="0">
              <a:latin typeface="한화고딕 EL" panose="02020503020101020101" pitchFamily="18" charset="-127"/>
              <a:ea typeface="한화고딕 EL" panose="02020503020101020101" pitchFamily="18" charset="-127"/>
            </a:endParaRPr>
          </a:p>
          <a:p>
            <a:pPr marL="609608" indent="-609608" algn="ctr">
              <a:lnSpc>
                <a:spcPct val="200000"/>
              </a:lnSpc>
              <a:defRPr/>
            </a:pPr>
            <a:r>
              <a:rPr lang="en-US" altLang="ko-KR" sz="2667" dirty="0">
                <a:latin typeface="한화고딕 EL" panose="02020503020101020101" pitchFamily="18" charset="-127"/>
                <a:ea typeface="한화고딕 EL" panose="02020503020101020101" pitchFamily="18" charset="-127"/>
              </a:rPr>
              <a:t>To be a dignified, fair, and clean version of myself, </a:t>
            </a:r>
          </a:p>
          <a:p>
            <a:pPr marL="609608" indent="-609608" algn="ctr">
              <a:lnSpc>
                <a:spcPct val="200000"/>
              </a:lnSpc>
              <a:defRPr/>
            </a:pPr>
            <a:r>
              <a:rPr lang="en-US" altLang="ko-KR" sz="2667" dirty="0">
                <a:latin typeface="한화고딕 EL" panose="02020503020101020101" pitchFamily="18" charset="-127"/>
                <a:ea typeface="한화고딕 EL" panose="02020503020101020101" pitchFamily="18" charset="-127"/>
              </a:rPr>
              <a:t>To become a healthy and energetic company that we create together with our colleagues, </a:t>
            </a:r>
          </a:p>
          <a:p>
            <a:pPr marL="609608" indent="-609608" algn="ctr">
              <a:lnSpc>
                <a:spcPct val="200000"/>
              </a:lnSpc>
              <a:defRPr/>
            </a:pPr>
            <a:r>
              <a:rPr lang="en-US" altLang="ko-KR" sz="2667" dirty="0">
                <a:latin typeface="한화고딕 EL" panose="02020503020101020101" pitchFamily="18" charset="-127"/>
                <a:ea typeface="한화고딕 EL" panose="02020503020101020101" pitchFamily="18" charset="-127"/>
              </a:rPr>
              <a:t>To achieve a corporate culture that meets global standards that share growth with customers and business partners, comply with laws and regulations, and respect social values, Hanwha Aerospace's employees' code of conduct (subtitle: Hanwha </a:t>
            </a:r>
            <a:r>
              <a:rPr lang="en-US" altLang="ko-KR" sz="2667" dirty="0" smtClean="0">
                <a:latin typeface="한화고딕 EL" panose="02020503020101020101" pitchFamily="18" charset="-127"/>
                <a:ea typeface="한화고딕 EL" panose="02020503020101020101" pitchFamily="18" charset="-127"/>
              </a:rPr>
              <a:t>Person's </a:t>
            </a:r>
            <a:r>
              <a:rPr lang="en-US" altLang="ko-KR" sz="2667" dirty="0">
                <a:latin typeface="한화고딕 EL" panose="02020503020101020101" pitchFamily="18" charset="-127"/>
                <a:ea typeface="한화고딕 EL" panose="02020503020101020101" pitchFamily="18" charset="-127"/>
              </a:rPr>
              <a:t>Standard) will be completely amended as follows.</a:t>
            </a:r>
          </a:p>
          <a:p>
            <a:pPr marL="609608" indent="-609608" algn="ctr">
              <a:lnSpc>
                <a:spcPct val="200000"/>
              </a:lnSpc>
              <a:defRPr/>
            </a:pPr>
            <a:endParaRPr lang="en-US" altLang="ko-KR" sz="2667" dirty="0">
              <a:latin typeface="한화고딕 EL" panose="02020503020101020101" pitchFamily="18" charset="-127"/>
              <a:ea typeface="한화고딕 EL" panose="02020503020101020101" pitchFamily="18" charset="-127"/>
            </a:endParaRPr>
          </a:p>
          <a:p>
            <a:pPr marL="609608" indent="-609608" algn="ctr">
              <a:lnSpc>
                <a:spcPct val="200000"/>
              </a:lnSpc>
              <a:defRPr/>
            </a:pPr>
            <a:r>
              <a:rPr lang="en-US" altLang="ko-KR" sz="2000" dirty="0">
                <a:latin typeface="한화고딕 EL" panose="02020503020101020101" pitchFamily="18" charset="-127"/>
                <a:ea typeface="한화고딕 EL" panose="02020503020101020101" pitchFamily="18" charset="-127"/>
              </a:rPr>
              <a:t>*Hanwha Person's Standards (H-Standard) : </a:t>
            </a:r>
          </a:p>
          <a:p>
            <a:pPr marL="609608" indent="-609608" algn="ctr">
              <a:lnSpc>
                <a:spcPct val="200000"/>
              </a:lnSpc>
              <a:defRPr/>
            </a:pPr>
            <a:r>
              <a:rPr lang="en-US" altLang="ko-KR" sz="2000" dirty="0">
                <a:latin typeface="한화고딕 EL" panose="02020503020101020101" pitchFamily="18" charset="-127"/>
                <a:ea typeface="한화고딕 EL" panose="02020503020101020101" pitchFamily="18" charset="-127"/>
              </a:rPr>
              <a:t>It means the behavior style of Hanwha people and the standard of attitude towards work., </a:t>
            </a:r>
          </a:p>
          <a:p>
            <a:pPr marL="609608" indent="-609608" algn="ctr">
              <a:lnSpc>
                <a:spcPct val="200000"/>
              </a:lnSpc>
              <a:defRPr/>
            </a:pPr>
            <a:r>
              <a:rPr lang="en-US" altLang="ko-KR" sz="2000" dirty="0">
                <a:latin typeface="한화고딕 EL" panose="02020503020101020101" pitchFamily="18" charset="-127"/>
                <a:ea typeface="한화고딕 EL" panose="02020503020101020101" pitchFamily="18" charset="-127"/>
              </a:rPr>
              <a:t>Pursuing Hanwha's core values of 'dedication' and ‘right </a:t>
            </a:r>
            <a:r>
              <a:rPr lang="en-US" altLang="ko-KR" sz="2000">
                <a:latin typeface="한화고딕 EL" panose="02020503020101020101" pitchFamily="18" charset="-127"/>
                <a:ea typeface="한화고딕 EL" panose="02020503020101020101" pitchFamily="18" charset="-127"/>
              </a:rPr>
              <a:t>path</a:t>
            </a:r>
            <a:r>
              <a:rPr lang="en-US" altLang="ko-KR" sz="2000" smtClean="0">
                <a:latin typeface="한화고딕 EL" panose="02020503020101020101" pitchFamily="18" charset="-127"/>
                <a:ea typeface="한화고딕 EL" panose="02020503020101020101" pitchFamily="18" charset="-127"/>
              </a:rPr>
              <a:t>'.</a:t>
            </a:r>
            <a:endParaRPr lang="en-US" altLang="ko-KR" sz="2000" dirty="0">
              <a:latin typeface="한화고딕 EL" panose="02020503020101020101" pitchFamily="18" charset="-127"/>
              <a:ea typeface="한화고딕 EL" panose="02020503020101020101" pitchFamily="18" charset="-127"/>
            </a:endParaRPr>
          </a:p>
        </p:txBody>
      </p:sp>
    </p:spTree>
    <p:extLst>
      <p:ext uri="{BB962C8B-B14F-4D97-AF65-F5344CB8AC3E}">
        <p14:creationId xmlns:p14="http://schemas.microsoft.com/office/powerpoint/2010/main" val="2611844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6" name="TextBox 37"/>
          <p:cNvSpPr txBox="1">
            <a:spLocks noChangeArrowheads="1"/>
          </p:cNvSpPr>
          <p:nvPr/>
        </p:nvSpPr>
        <p:spPr bwMode="auto">
          <a:xfrm>
            <a:off x="2832868" y="2749336"/>
            <a:ext cx="857250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lnSpc>
                <a:spcPct val="130000"/>
              </a:lnSpc>
              <a:spcBef>
                <a:spcPct val="0"/>
              </a:spcBef>
              <a:buNone/>
              <a:defRPr/>
            </a:pPr>
            <a:r>
              <a:rPr lang="en-US" altLang="ko-KR" sz="2000" dirty="0">
                <a:solidFill>
                  <a:schemeClr val="bg2">
                    <a:lumMod val="25000"/>
                  </a:schemeClr>
                </a:solidFill>
                <a:latin typeface="한화고딕 EL" panose="02020503020101020101" pitchFamily="18" charset="-127"/>
                <a:ea typeface="한화고딕 EL" panose="02020503020101020101" pitchFamily="18" charset="-127"/>
              </a:rPr>
              <a:t>As Hanwha person, we maintain our dignity with pride and fulfill our responsibilities with an attitude of good faith.</a:t>
            </a:r>
            <a:endParaRPr lang="ko-KR" altLang="en-US" sz="2000" dirty="0">
              <a:solidFill>
                <a:schemeClr val="bg2">
                  <a:lumMod val="25000"/>
                </a:schemeClr>
              </a:solidFill>
              <a:latin typeface="한화고딕 EL" panose="02020503020101020101" pitchFamily="18" charset="-127"/>
              <a:ea typeface="한화고딕 EL" panose="02020503020101020101" pitchFamily="18" charset="-127"/>
            </a:endParaRPr>
          </a:p>
        </p:txBody>
      </p:sp>
      <p:sp>
        <p:nvSpPr>
          <p:cNvPr id="9247" name="Text Box 3"/>
          <p:cNvSpPr txBox="1">
            <a:spLocks noChangeArrowheads="1"/>
          </p:cNvSpPr>
          <p:nvPr/>
        </p:nvSpPr>
        <p:spPr bwMode="auto">
          <a:xfrm>
            <a:off x="2085016" y="2831730"/>
            <a:ext cx="9309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3600" dirty="0">
                <a:solidFill>
                  <a:srgbClr val="ED7101"/>
                </a:solidFill>
                <a:latin typeface="한화고딕 L" panose="02020503020101020101" pitchFamily="18" charset="-127"/>
                <a:ea typeface="한화고딕 L" panose="02020503020101020101" pitchFamily="18" charset="-127"/>
              </a:rPr>
              <a:t>1.</a:t>
            </a:r>
          </a:p>
        </p:txBody>
      </p:sp>
      <p:sp>
        <p:nvSpPr>
          <p:cNvPr id="71" name="Subtitle 3"/>
          <p:cNvSpPr txBox="1">
            <a:spLocks/>
          </p:cNvSpPr>
          <p:nvPr/>
        </p:nvSpPr>
        <p:spPr bwMode="auto">
          <a:xfrm>
            <a:off x="540129" y="279890"/>
            <a:ext cx="11225152" cy="1654651"/>
          </a:xfrm>
          <a:prstGeom prst="rect">
            <a:avLst/>
          </a:prstGeom>
          <a:noFill/>
          <a:ln w="9525">
            <a:noFill/>
            <a:miter lim="800000"/>
            <a:headEnd/>
            <a:tailEnd/>
          </a:ln>
        </p:spPr>
        <p:txBody>
          <a:bodyPr lIns="0" tIns="0" rIns="0" bIns="0"/>
          <a:lstStyle/>
          <a:p>
            <a:pPr marL="320400" indent="-321737">
              <a:lnSpc>
                <a:spcPct val="130000"/>
              </a:lnSpc>
              <a:buSzPct val="100000"/>
              <a:defRPr/>
            </a:pPr>
            <a:r>
              <a:rPr lang="en-US" altLang="ko-KR" sz="3200" kern="0" dirty="0">
                <a:latin typeface="한화고딕 R" panose="02020503020101020101" pitchFamily="18" charset="-127"/>
                <a:ea typeface="한화고딕 R" panose="02020503020101020101" pitchFamily="18" charset="-127"/>
              </a:rPr>
              <a:t>Code of Conduct</a:t>
            </a:r>
          </a:p>
          <a:p>
            <a:pPr marL="320400" indent="-321737">
              <a:lnSpc>
                <a:spcPct val="130000"/>
              </a:lnSpc>
              <a:buSzPct val="100000"/>
              <a:defRPr/>
            </a:pPr>
            <a:r>
              <a:rPr lang="en-US" altLang="ko-KR" sz="3200" kern="0" smtClean="0">
                <a:latin typeface="한화고딕 R" panose="02020503020101020101" pitchFamily="18" charset="-127"/>
                <a:ea typeface="한화고딕 R" panose="02020503020101020101" pitchFamily="18" charset="-127"/>
              </a:rPr>
              <a:t>                                                           </a:t>
            </a:r>
            <a:r>
              <a:rPr lang="en-US" altLang="ko-KR" sz="2400" kern="0" smtClean="0">
                <a:latin typeface="한화고딕 R" panose="02020503020101020101" pitchFamily="18" charset="-127"/>
                <a:ea typeface="한화고딕 R" panose="02020503020101020101" pitchFamily="18" charset="-127"/>
              </a:rPr>
              <a:t>- </a:t>
            </a:r>
            <a:r>
              <a:rPr lang="en-US" altLang="ko-KR" sz="2400" kern="0" dirty="0">
                <a:latin typeface="한화고딕 R" panose="02020503020101020101" pitchFamily="18" charset="-127"/>
                <a:ea typeface="한화고딕 R" panose="02020503020101020101" pitchFamily="18" charset="-127"/>
              </a:rPr>
              <a:t>Hanwha Person's Standards</a:t>
            </a:r>
            <a:r>
              <a:rPr lang="ko-KR" altLang="en-US" sz="2400" kern="0" dirty="0">
                <a:latin typeface="한화고딕 R" panose="02020503020101020101" pitchFamily="18" charset="-127"/>
                <a:ea typeface="한화고딕 R" panose="02020503020101020101" pitchFamily="18" charset="-127"/>
              </a:rPr>
              <a:t> </a:t>
            </a:r>
            <a:r>
              <a:rPr lang="en-US" altLang="ko-KR" sz="2400" kern="0" dirty="0">
                <a:latin typeface="한화고딕 R" panose="02020503020101020101" pitchFamily="18" charset="-127"/>
                <a:ea typeface="한화고딕 R" panose="02020503020101020101" pitchFamily="18" charset="-127"/>
              </a:rPr>
              <a:t>(H-Standard)</a:t>
            </a:r>
          </a:p>
          <a:p>
            <a:pPr marL="320400" indent="-321737">
              <a:lnSpc>
                <a:spcPct val="130000"/>
              </a:lnSpc>
              <a:buSzPct val="100000"/>
              <a:defRPr/>
            </a:pPr>
            <a:r>
              <a:rPr lang="en-US" altLang="ko-KR" sz="4978" kern="0" dirty="0">
                <a:solidFill>
                  <a:srgbClr val="4B629C"/>
                </a:solidFill>
                <a:latin typeface="+mn-ea"/>
              </a:rPr>
              <a:t>  </a:t>
            </a:r>
            <a:endParaRPr lang="ko-KR" altLang="en-US" sz="4978" kern="0" dirty="0">
              <a:solidFill>
                <a:srgbClr val="4B629C"/>
              </a:solidFill>
              <a:latin typeface="+mn-ea"/>
            </a:endParaRPr>
          </a:p>
        </p:txBody>
      </p:sp>
      <p:sp>
        <p:nvSpPr>
          <p:cNvPr id="32" name="Text Box 3"/>
          <p:cNvSpPr txBox="1">
            <a:spLocks noChangeArrowheads="1"/>
          </p:cNvSpPr>
          <p:nvPr/>
        </p:nvSpPr>
        <p:spPr bwMode="auto">
          <a:xfrm>
            <a:off x="629355" y="3339362"/>
            <a:ext cx="6110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2400" dirty="0">
                <a:solidFill>
                  <a:srgbClr val="ED7101"/>
                </a:solidFill>
                <a:latin typeface="한화고딕 L" panose="02020503020101020101" pitchFamily="18" charset="-127"/>
                <a:ea typeface="한화고딕 L" panose="02020503020101020101" pitchFamily="18" charset="-127"/>
              </a:rPr>
              <a:t>Me</a:t>
            </a:r>
          </a:p>
        </p:txBody>
      </p:sp>
      <p:sp>
        <p:nvSpPr>
          <p:cNvPr id="38" name="TextBox 37"/>
          <p:cNvSpPr txBox="1">
            <a:spLocks noChangeArrowheads="1"/>
          </p:cNvSpPr>
          <p:nvPr/>
        </p:nvSpPr>
        <p:spPr bwMode="auto">
          <a:xfrm>
            <a:off x="2832868" y="3726651"/>
            <a:ext cx="857250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lnSpc>
                <a:spcPct val="130000"/>
              </a:lnSpc>
              <a:spcBef>
                <a:spcPct val="0"/>
              </a:spcBef>
              <a:buNone/>
              <a:defRPr/>
            </a:pPr>
            <a:r>
              <a:rPr lang="en-US" altLang="ko-KR" sz="2000" dirty="0">
                <a:solidFill>
                  <a:schemeClr val="bg2">
                    <a:lumMod val="25000"/>
                  </a:schemeClr>
                </a:solidFill>
                <a:latin typeface="한화고딕 EL" panose="02020503020101020101" pitchFamily="18" charset="-127"/>
                <a:ea typeface="한화고딕 EL" panose="02020503020101020101" pitchFamily="18" charset="-127"/>
              </a:rPr>
              <a:t>I comply with laws and company regulations and conduct our work fairly and transparently in accordance with common sense and principles.</a:t>
            </a:r>
            <a:endParaRPr lang="ko-KR" altLang="en-US" sz="2000" dirty="0">
              <a:solidFill>
                <a:schemeClr val="bg2">
                  <a:lumMod val="25000"/>
                </a:schemeClr>
              </a:solidFill>
              <a:latin typeface="한화고딕 EL" panose="02020503020101020101" pitchFamily="18" charset="-127"/>
              <a:ea typeface="한화고딕 EL" panose="02020503020101020101" pitchFamily="18" charset="-127"/>
            </a:endParaRPr>
          </a:p>
        </p:txBody>
      </p:sp>
      <p:sp>
        <p:nvSpPr>
          <p:cNvPr id="39" name="Text Box 3"/>
          <p:cNvSpPr txBox="1">
            <a:spLocks noChangeArrowheads="1"/>
          </p:cNvSpPr>
          <p:nvPr/>
        </p:nvSpPr>
        <p:spPr bwMode="auto">
          <a:xfrm>
            <a:off x="2085016" y="3877719"/>
            <a:ext cx="9309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3600" dirty="0">
                <a:solidFill>
                  <a:srgbClr val="ED7101"/>
                </a:solidFill>
                <a:latin typeface="한화고딕 L" panose="02020503020101020101" pitchFamily="18" charset="-127"/>
                <a:ea typeface="한화고딕 L" panose="02020503020101020101" pitchFamily="18" charset="-127"/>
              </a:rPr>
              <a:t>2.</a:t>
            </a:r>
          </a:p>
        </p:txBody>
      </p:sp>
      <p:sp>
        <p:nvSpPr>
          <p:cNvPr id="40" name="TextBox 37"/>
          <p:cNvSpPr txBox="1">
            <a:spLocks noChangeArrowheads="1"/>
          </p:cNvSpPr>
          <p:nvPr/>
        </p:nvSpPr>
        <p:spPr bwMode="auto">
          <a:xfrm>
            <a:off x="2846621" y="4876409"/>
            <a:ext cx="8572501" cy="126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lnSpc>
                <a:spcPct val="130000"/>
              </a:lnSpc>
              <a:spcBef>
                <a:spcPct val="0"/>
              </a:spcBef>
              <a:buNone/>
              <a:defRPr/>
            </a:pPr>
            <a:r>
              <a:rPr lang="en-US" altLang="ko-KR" sz="2000" dirty="0">
                <a:solidFill>
                  <a:schemeClr val="bg2">
                    <a:lumMod val="25000"/>
                  </a:schemeClr>
                </a:solidFill>
                <a:latin typeface="한화고딕 EL" panose="02020503020101020101" pitchFamily="18" charset="-127"/>
                <a:ea typeface="한화고딕 EL" panose="02020503020101020101" pitchFamily="18" charset="-127"/>
              </a:rPr>
              <a:t>The company respects the personality of our colleagues and recognize their diversity, and do not discriminate, engage in forced labor, verbal or physical violence, sexual harassment, bullying, or unfair work orders.</a:t>
            </a:r>
            <a:endParaRPr lang="ko-KR" altLang="en-US" sz="2000" dirty="0">
              <a:solidFill>
                <a:schemeClr val="bg2">
                  <a:lumMod val="25000"/>
                </a:schemeClr>
              </a:solidFill>
              <a:latin typeface="한화고딕 EL" panose="02020503020101020101" pitchFamily="18" charset="-127"/>
              <a:ea typeface="한화고딕 EL" panose="02020503020101020101" pitchFamily="18" charset="-127"/>
            </a:endParaRPr>
          </a:p>
        </p:txBody>
      </p:sp>
      <p:sp>
        <p:nvSpPr>
          <p:cNvPr id="41" name="Text Box 3"/>
          <p:cNvSpPr txBox="1">
            <a:spLocks noChangeArrowheads="1"/>
          </p:cNvSpPr>
          <p:nvPr/>
        </p:nvSpPr>
        <p:spPr bwMode="auto">
          <a:xfrm>
            <a:off x="2085016" y="5241424"/>
            <a:ext cx="9309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3600" dirty="0">
                <a:solidFill>
                  <a:srgbClr val="ED7101"/>
                </a:solidFill>
                <a:latin typeface="한화고딕 L" panose="02020503020101020101" pitchFamily="18" charset="-127"/>
                <a:ea typeface="한화고딕 L" panose="02020503020101020101" pitchFamily="18" charset="-127"/>
              </a:rPr>
              <a:t>3.</a:t>
            </a:r>
          </a:p>
        </p:txBody>
      </p:sp>
      <p:sp>
        <p:nvSpPr>
          <p:cNvPr id="42" name="TextBox 37"/>
          <p:cNvSpPr txBox="1">
            <a:spLocks noChangeArrowheads="1"/>
          </p:cNvSpPr>
          <p:nvPr/>
        </p:nvSpPr>
        <p:spPr bwMode="auto">
          <a:xfrm>
            <a:off x="2832868" y="6265894"/>
            <a:ext cx="8572501" cy="868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lnSpc>
                <a:spcPct val="130000"/>
              </a:lnSpc>
              <a:spcBef>
                <a:spcPct val="0"/>
              </a:spcBef>
              <a:buNone/>
              <a:defRPr/>
            </a:pPr>
            <a:r>
              <a:rPr lang="en-US" altLang="ko-KR" sz="2000" dirty="0">
                <a:solidFill>
                  <a:schemeClr val="bg2">
                    <a:lumMod val="25000"/>
                  </a:schemeClr>
                </a:solidFill>
                <a:latin typeface="한화고딕 EL" panose="02020503020101020101" pitchFamily="18" charset="-127"/>
                <a:ea typeface="한화고딕 EL" panose="02020503020101020101" pitchFamily="18" charset="-127"/>
              </a:rPr>
              <a:t>The company complies with environmental, safety, and health standards for our safety and creates a healthy and energetic work atmosphere.</a:t>
            </a:r>
            <a:endParaRPr lang="ko-KR" altLang="en-US" sz="2000" dirty="0">
              <a:solidFill>
                <a:schemeClr val="bg2">
                  <a:lumMod val="25000"/>
                </a:schemeClr>
              </a:solidFill>
              <a:latin typeface="한화고딕 EL" panose="02020503020101020101" pitchFamily="18" charset="-127"/>
              <a:ea typeface="한화고딕 EL" panose="02020503020101020101" pitchFamily="18" charset="-127"/>
            </a:endParaRPr>
          </a:p>
        </p:txBody>
      </p:sp>
      <p:sp>
        <p:nvSpPr>
          <p:cNvPr id="43" name="Text Box 3"/>
          <p:cNvSpPr txBox="1">
            <a:spLocks noChangeArrowheads="1"/>
          </p:cNvSpPr>
          <p:nvPr/>
        </p:nvSpPr>
        <p:spPr bwMode="auto">
          <a:xfrm>
            <a:off x="2085015" y="6388894"/>
            <a:ext cx="9309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3600" dirty="0">
                <a:solidFill>
                  <a:srgbClr val="ED7101"/>
                </a:solidFill>
                <a:latin typeface="한화고딕 L" panose="02020503020101020101" pitchFamily="18" charset="-127"/>
                <a:ea typeface="한화고딕 L" panose="02020503020101020101" pitchFamily="18" charset="-127"/>
              </a:rPr>
              <a:t>4.</a:t>
            </a:r>
          </a:p>
        </p:txBody>
      </p:sp>
      <p:sp>
        <p:nvSpPr>
          <p:cNvPr id="44" name="TextBox 37"/>
          <p:cNvSpPr txBox="1">
            <a:spLocks noChangeArrowheads="1"/>
          </p:cNvSpPr>
          <p:nvPr/>
        </p:nvSpPr>
        <p:spPr bwMode="auto">
          <a:xfrm>
            <a:off x="2846621" y="7284630"/>
            <a:ext cx="8572501"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lnSpc>
                <a:spcPct val="130000"/>
              </a:lnSpc>
              <a:spcBef>
                <a:spcPct val="0"/>
              </a:spcBef>
              <a:buNone/>
              <a:defRPr/>
            </a:pPr>
            <a:r>
              <a:rPr lang="en-US" altLang="ko-KR" sz="2000" dirty="0">
                <a:solidFill>
                  <a:schemeClr val="bg2">
                    <a:lumMod val="25000"/>
                  </a:schemeClr>
                </a:solidFill>
                <a:latin typeface="한화고딕 EL" panose="02020503020101020101" pitchFamily="18" charset="-127"/>
                <a:ea typeface="한화고딕 EL" panose="02020503020101020101" pitchFamily="18" charset="-127"/>
              </a:rPr>
              <a:t>The company uses the company's expenses and tangible and intangible assets for business purposes and protect company information such as trade secrets.</a:t>
            </a:r>
          </a:p>
        </p:txBody>
      </p:sp>
      <p:sp>
        <p:nvSpPr>
          <p:cNvPr id="45" name="Text Box 3"/>
          <p:cNvSpPr txBox="1">
            <a:spLocks noChangeArrowheads="1"/>
          </p:cNvSpPr>
          <p:nvPr/>
        </p:nvSpPr>
        <p:spPr bwMode="auto">
          <a:xfrm>
            <a:off x="2085015" y="7603518"/>
            <a:ext cx="9309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3600" dirty="0">
                <a:solidFill>
                  <a:srgbClr val="ED7101"/>
                </a:solidFill>
                <a:latin typeface="한화고딕 L" panose="02020503020101020101" pitchFamily="18" charset="-127"/>
                <a:ea typeface="한화고딕 L" panose="02020503020101020101" pitchFamily="18" charset="-127"/>
              </a:rPr>
              <a:t>5.</a:t>
            </a:r>
          </a:p>
        </p:txBody>
      </p:sp>
      <p:sp>
        <p:nvSpPr>
          <p:cNvPr id="46" name="TextBox 37"/>
          <p:cNvSpPr txBox="1">
            <a:spLocks noChangeArrowheads="1"/>
          </p:cNvSpPr>
          <p:nvPr/>
        </p:nvSpPr>
        <p:spPr bwMode="auto">
          <a:xfrm>
            <a:off x="2832869" y="8604709"/>
            <a:ext cx="8572501" cy="16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lnSpc>
                <a:spcPct val="130000"/>
              </a:lnSpc>
              <a:spcBef>
                <a:spcPct val="0"/>
              </a:spcBef>
              <a:buNone/>
              <a:defRPr/>
            </a:pPr>
            <a:r>
              <a:rPr lang="en-US" altLang="ko-KR" sz="2000" dirty="0">
                <a:solidFill>
                  <a:schemeClr val="bg2">
                    <a:lumMod val="25000"/>
                  </a:schemeClr>
                </a:solidFill>
                <a:latin typeface="한화고딕 EL" panose="02020503020101020101" pitchFamily="18" charset="-127"/>
                <a:ea typeface="한화고딕 EL" panose="02020503020101020101" pitchFamily="18" charset="-127"/>
              </a:rPr>
              <a:t>The Company shall not engage in unjustified acts with the counterparty in relation to its work, and shall not pursue its own illegal interests, and shall take care not to infringe on the interests of the Company in the event of a conflict of interest with the Company due to a private relationship.</a:t>
            </a:r>
          </a:p>
        </p:txBody>
      </p:sp>
      <p:sp>
        <p:nvSpPr>
          <p:cNvPr id="47" name="Text Box 3"/>
          <p:cNvSpPr txBox="1">
            <a:spLocks noChangeArrowheads="1"/>
          </p:cNvSpPr>
          <p:nvPr/>
        </p:nvSpPr>
        <p:spPr bwMode="auto">
          <a:xfrm>
            <a:off x="2085017" y="9045651"/>
            <a:ext cx="9309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3600" dirty="0">
                <a:solidFill>
                  <a:srgbClr val="ED7101"/>
                </a:solidFill>
                <a:latin typeface="한화고딕 L" panose="02020503020101020101" pitchFamily="18" charset="-127"/>
                <a:ea typeface="한화고딕 L" panose="02020503020101020101" pitchFamily="18" charset="-127"/>
              </a:rPr>
              <a:t>6.</a:t>
            </a:r>
          </a:p>
        </p:txBody>
      </p:sp>
      <p:sp>
        <p:nvSpPr>
          <p:cNvPr id="48" name="TextBox 37"/>
          <p:cNvSpPr txBox="1">
            <a:spLocks noChangeArrowheads="1"/>
          </p:cNvSpPr>
          <p:nvPr/>
        </p:nvSpPr>
        <p:spPr bwMode="auto">
          <a:xfrm>
            <a:off x="2819117" y="10717258"/>
            <a:ext cx="857250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lnSpc>
                <a:spcPct val="130000"/>
              </a:lnSpc>
              <a:spcBef>
                <a:spcPct val="0"/>
              </a:spcBef>
              <a:buNone/>
              <a:defRPr/>
            </a:pPr>
            <a:r>
              <a:rPr lang="en-US" altLang="ko-KR" sz="2000" dirty="0">
                <a:solidFill>
                  <a:schemeClr val="bg2">
                    <a:lumMod val="25000"/>
                  </a:schemeClr>
                </a:solidFill>
                <a:latin typeface="한화고딕 EL" panose="02020503020101020101" pitchFamily="18" charset="-127"/>
                <a:ea typeface="한화고딕 EL" panose="02020503020101020101" pitchFamily="18" charset="-127"/>
              </a:rPr>
              <a:t>We respect the diverse opinions of our customers and do our best for their trust and satisfaction.</a:t>
            </a:r>
            <a:endParaRPr lang="ko-KR" altLang="en-US" sz="2000" dirty="0">
              <a:solidFill>
                <a:schemeClr val="bg2">
                  <a:lumMod val="25000"/>
                </a:schemeClr>
              </a:solidFill>
              <a:latin typeface="한화고딕 EL" panose="02020503020101020101" pitchFamily="18" charset="-127"/>
              <a:ea typeface="한화고딕 EL" panose="02020503020101020101" pitchFamily="18" charset="-127"/>
            </a:endParaRPr>
          </a:p>
        </p:txBody>
      </p:sp>
      <p:sp>
        <p:nvSpPr>
          <p:cNvPr id="49" name="Text Box 3"/>
          <p:cNvSpPr txBox="1">
            <a:spLocks noChangeArrowheads="1"/>
          </p:cNvSpPr>
          <p:nvPr/>
        </p:nvSpPr>
        <p:spPr bwMode="auto">
          <a:xfrm>
            <a:off x="2085018" y="10741136"/>
            <a:ext cx="9309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3600" dirty="0">
                <a:solidFill>
                  <a:srgbClr val="ED7101"/>
                </a:solidFill>
                <a:latin typeface="한화고딕 L" panose="02020503020101020101" pitchFamily="18" charset="-127"/>
                <a:ea typeface="한화고딕 L" panose="02020503020101020101" pitchFamily="18" charset="-127"/>
              </a:rPr>
              <a:t>7.</a:t>
            </a:r>
          </a:p>
        </p:txBody>
      </p:sp>
      <p:sp>
        <p:nvSpPr>
          <p:cNvPr id="50" name="TextBox 37"/>
          <p:cNvSpPr txBox="1">
            <a:spLocks noChangeArrowheads="1"/>
          </p:cNvSpPr>
          <p:nvPr/>
        </p:nvSpPr>
        <p:spPr bwMode="auto">
          <a:xfrm>
            <a:off x="2832868" y="11930201"/>
            <a:ext cx="8572501"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lnSpc>
                <a:spcPct val="130000"/>
              </a:lnSpc>
              <a:spcBef>
                <a:spcPct val="0"/>
              </a:spcBef>
              <a:buNone/>
              <a:defRPr/>
            </a:pPr>
            <a:r>
              <a:rPr lang="en-US" altLang="ko-KR" sz="2000" dirty="0">
                <a:solidFill>
                  <a:schemeClr val="bg2">
                    <a:lumMod val="25000"/>
                  </a:schemeClr>
                </a:solidFill>
                <a:latin typeface="한화고딕 EL" panose="02020503020101020101" pitchFamily="18" charset="-127"/>
                <a:ea typeface="한화고딕 EL" panose="02020503020101020101" pitchFamily="18" charset="-127"/>
              </a:rPr>
              <a:t>We trade through fair and free competition in the market, pursue mutual benefit and development as a partner through win-win growth with business partners, and do not engage in unfair acts.</a:t>
            </a:r>
            <a:endParaRPr lang="ko-KR" altLang="en-US" sz="2000" dirty="0">
              <a:solidFill>
                <a:schemeClr val="bg2">
                  <a:lumMod val="25000"/>
                </a:schemeClr>
              </a:solidFill>
              <a:latin typeface="한화고딕 EL" panose="02020503020101020101" pitchFamily="18" charset="-127"/>
              <a:ea typeface="한화고딕 EL" panose="02020503020101020101" pitchFamily="18" charset="-127"/>
            </a:endParaRPr>
          </a:p>
        </p:txBody>
      </p:sp>
      <p:sp>
        <p:nvSpPr>
          <p:cNvPr id="51" name="Text Box 3"/>
          <p:cNvSpPr txBox="1">
            <a:spLocks noChangeArrowheads="1"/>
          </p:cNvSpPr>
          <p:nvPr/>
        </p:nvSpPr>
        <p:spPr bwMode="auto">
          <a:xfrm>
            <a:off x="2085016" y="12182380"/>
            <a:ext cx="9309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3600" dirty="0">
                <a:solidFill>
                  <a:srgbClr val="ED7101"/>
                </a:solidFill>
                <a:latin typeface="한화고딕 L" panose="02020503020101020101" pitchFamily="18" charset="-127"/>
                <a:ea typeface="한화고딕 L" panose="02020503020101020101" pitchFamily="18" charset="-127"/>
              </a:rPr>
              <a:t>8.</a:t>
            </a:r>
          </a:p>
        </p:txBody>
      </p:sp>
      <p:sp>
        <p:nvSpPr>
          <p:cNvPr id="52" name="TextBox 37"/>
          <p:cNvSpPr txBox="1">
            <a:spLocks noChangeArrowheads="1"/>
          </p:cNvSpPr>
          <p:nvPr/>
        </p:nvSpPr>
        <p:spPr bwMode="auto">
          <a:xfrm>
            <a:off x="2819117" y="13471590"/>
            <a:ext cx="857250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lnSpc>
                <a:spcPct val="130000"/>
              </a:lnSpc>
              <a:spcBef>
                <a:spcPct val="0"/>
              </a:spcBef>
              <a:buNone/>
              <a:defRPr/>
            </a:pPr>
            <a:r>
              <a:rPr lang="en-US" altLang="ko-KR" sz="2000" dirty="0">
                <a:solidFill>
                  <a:schemeClr val="bg2">
                    <a:lumMod val="25000"/>
                  </a:schemeClr>
                </a:solidFill>
                <a:latin typeface="한화고딕 EL" panose="02020503020101020101" pitchFamily="18" charset="-127"/>
                <a:ea typeface="한화고딕 EL" panose="02020503020101020101" pitchFamily="18" charset="-127"/>
              </a:rPr>
              <a:t>We pursue the universal values of our society, respect social norms and promises, and secure social trust in our work performance.</a:t>
            </a:r>
            <a:endParaRPr lang="ko-KR" altLang="en-US" sz="2000" dirty="0">
              <a:solidFill>
                <a:schemeClr val="bg2">
                  <a:lumMod val="25000"/>
                </a:schemeClr>
              </a:solidFill>
              <a:latin typeface="한화고딕 EL" panose="02020503020101020101" pitchFamily="18" charset="-127"/>
              <a:ea typeface="한화고딕 EL" panose="02020503020101020101" pitchFamily="18" charset="-127"/>
            </a:endParaRPr>
          </a:p>
        </p:txBody>
      </p:sp>
      <p:sp>
        <p:nvSpPr>
          <p:cNvPr id="53" name="Text Box 3"/>
          <p:cNvSpPr txBox="1">
            <a:spLocks noChangeArrowheads="1"/>
          </p:cNvSpPr>
          <p:nvPr/>
        </p:nvSpPr>
        <p:spPr bwMode="auto">
          <a:xfrm>
            <a:off x="2085016" y="13546789"/>
            <a:ext cx="9309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3600" dirty="0">
                <a:solidFill>
                  <a:srgbClr val="ED7101"/>
                </a:solidFill>
                <a:latin typeface="한화고딕 L" panose="02020503020101020101" pitchFamily="18" charset="-127"/>
                <a:ea typeface="한화고딕 L" panose="02020503020101020101" pitchFamily="18" charset="-127"/>
              </a:rPr>
              <a:t>9.</a:t>
            </a:r>
          </a:p>
        </p:txBody>
      </p:sp>
      <p:sp>
        <p:nvSpPr>
          <p:cNvPr id="54" name="TextBox 37"/>
          <p:cNvSpPr txBox="1">
            <a:spLocks noChangeArrowheads="1"/>
          </p:cNvSpPr>
          <p:nvPr/>
        </p:nvSpPr>
        <p:spPr bwMode="auto">
          <a:xfrm>
            <a:off x="2846621" y="14677090"/>
            <a:ext cx="857250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lnSpc>
                <a:spcPct val="130000"/>
              </a:lnSpc>
              <a:spcBef>
                <a:spcPct val="0"/>
              </a:spcBef>
              <a:buNone/>
              <a:defRPr/>
            </a:pPr>
            <a:r>
              <a:rPr lang="en-US" altLang="ko-KR" sz="2000" dirty="0">
                <a:solidFill>
                  <a:schemeClr val="bg2">
                    <a:lumMod val="25000"/>
                  </a:schemeClr>
                </a:solidFill>
                <a:latin typeface="한화고딕 EL" panose="02020503020101020101" pitchFamily="18" charset="-127"/>
                <a:ea typeface="한화고딕 EL" panose="02020503020101020101" pitchFamily="18" charset="-127"/>
              </a:rPr>
              <a:t>We adhere to global standards and respect the culture and values of local communities overseas.</a:t>
            </a:r>
            <a:endParaRPr lang="ko-KR" altLang="en-US" sz="2000" dirty="0">
              <a:solidFill>
                <a:schemeClr val="bg2">
                  <a:lumMod val="25000"/>
                </a:schemeClr>
              </a:solidFill>
              <a:latin typeface="한화고딕 EL" panose="02020503020101020101" pitchFamily="18" charset="-127"/>
              <a:ea typeface="한화고딕 EL" panose="02020503020101020101" pitchFamily="18" charset="-127"/>
            </a:endParaRPr>
          </a:p>
        </p:txBody>
      </p:sp>
      <p:sp>
        <p:nvSpPr>
          <p:cNvPr id="55" name="Text Box 3"/>
          <p:cNvSpPr txBox="1">
            <a:spLocks noChangeArrowheads="1"/>
          </p:cNvSpPr>
          <p:nvPr/>
        </p:nvSpPr>
        <p:spPr bwMode="auto">
          <a:xfrm>
            <a:off x="2054798" y="14798851"/>
            <a:ext cx="9309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3600" dirty="0">
                <a:solidFill>
                  <a:srgbClr val="ED7101"/>
                </a:solidFill>
                <a:latin typeface="한화고딕 L" panose="02020503020101020101" pitchFamily="18" charset="-127"/>
                <a:ea typeface="한화고딕 L" panose="02020503020101020101" pitchFamily="18" charset="-127"/>
              </a:rPr>
              <a:t>10.</a:t>
            </a:r>
          </a:p>
        </p:txBody>
      </p:sp>
      <p:sp>
        <p:nvSpPr>
          <p:cNvPr id="56" name="Text Box 3"/>
          <p:cNvSpPr txBox="1">
            <a:spLocks noChangeArrowheads="1"/>
          </p:cNvSpPr>
          <p:nvPr/>
        </p:nvSpPr>
        <p:spPr bwMode="auto">
          <a:xfrm>
            <a:off x="400349" y="7462785"/>
            <a:ext cx="1509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2400" smtClean="0">
                <a:solidFill>
                  <a:srgbClr val="ED7101"/>
                </a:solidFill>
                <a:latin typeface="한화고딕 L" panose="02020503020101020101" pitchFamily="18" charset="-127"/>
                <a:ea typeface="한화고딕 L" panose="02020503020101020101" pitchFamily="18" charset="-127"/>
              </a:rPr>
              <a:t>Company</a:t>
            </a:r>
            <a:endParaRPr lang="en-US" altLang="ko-KR" sz="2400" dirty="0">
              <a:solidFill>
                <a:srgbClr val="ED7101"/>
              </a:solidFill>
              <a:latin typeface="한화고딕 L" panose="02020503020101020101" pitchFamily="18" charset="-127"/>
              <a:ea typeface="한화고딕 L" panose="02020503020101020101" pitchFamily="18" charset="-127"/>
            </a:endParaRPr>
          </a:p>
        </p:txBody>
      </p:sp>
      <p:sp>
        <p:nvSpPr>
          <p:cNvPr id="57" name="Text Box 3"/>
          <p:cNvSpPr txBox="1">
            <a:spLocks noChangeArrowheads="1"/>
          </p:cNvSpPr>
          <p:nvPr/>
        </p:nvSpPr>
        <p:spPr bwMode="auto">
          <a:xfrm>
            <a:off x="545518" y="12673853"/>
            <a:ext cx="12000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eaLnBrk="1" hangingPunct="1">
              <a:spcBef>
                <a:spcPct val="0"/>
              </a:spcBef>
              <a:buFontTx/>
              <a:buNone/>
              <a:defRPr/>
            </a:pPr>
            <a:r>
              <a:rPr lang="en-US" altLang="ko-KR" sz="2400" dirty="0">
                <a:solidFill>
                  <a:srgbClr val="ED7101"/>
                </a:solidFill>
                <a:latin typeface="한화고딕 L" panose="02020503020101020101" pitchFamily="18" charset="-127"/>
                <a:ea typeface="한화고딕 L" panose="02020503020101020101" pitchFamily="18" charset="-127"/>
              </a:rPr>
              <a:t>Society</a:t>
            </a:r>
          </a:p>
        </p:txBody>
      </p:sp>
      <p:cxnSp>
        <p:nvCxnSpPr>
          <p:cNvPr id="3" name="직선 연결선 2"/>
          <p:cNvCxnSpPr/>
          <p:nvPr/>
        </p:nvCxnSpPr>
        <p:spPr>
          <a:xfrm>
            <a:off x="540128" y="4807892"/>
            <a:ext cx="1051044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0" name="직선 연결선 59"/>
          <p:cNvCxnSpPr/>
          <p:nvPr/>
        </p:nvCxnSpPr>
        <p:spPr>
          <a:xfrm>
            <a:off x="540128" y="10374568"/>
            <a:ext cx="1051044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직선 연결선 4"/>
          <p:cNvCxnSpPr/>
          <p:nvPr/>
        </p:nvCxnSpPr>
        <p:spPr>
          <a:xfrm flipH="1">
            <a:off x="1840359" y="2618274"/>
            <a:ext cx="1846" cy="1287304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직사각형 1"/>
          <p:cNvSpPr/>
          <p:nvPr/>
        </p:nvSpPr>
        <p:spPr>
          <a:xfrm>
            <a:off x="5978019" y="7943334"/>
            <a:ext cx="240772" cy="400110"/>
          </a:xfrm>
          <a:prstGeom prst="rect">
            <a:avLst/>
          </a:prstGeom>
        </p:spPr>
        <p:txBody>
          <a:bodyPr wrap="none">
            <a:spAutoFit/>
          </a:bodyPr>
          <a:lstStyle/>
          <a:p>
            <a:r>
              <a:rPr lang="en-US" altLang="ko-KR" sz="2000" dirty="0">
                <a:solidFill>
                  <a:schemeClr val="tx2">
                    <a:lumMod val="75000"/>
                  </a:schemeClr>
                </a:solidFill>
                <a:latin typeface="+mn-ea"/>
              </a:rPr>
              <a:t>·</a:t>
            </a:r>
            <a:endParaRPr lang="ko-KR" altLang="en-US" sz="2000">
              <a:solidFill>
                <a:schemeClr val="tx2">
                  <a:lumMod val="75000"/>
                </a:schemeClr>
              </a:solidFill>
            </a:endParaRPr>
          </a:p>
        </p:txBody>
      </p:sp>
    </p:spTree>
    <p:extLst>
      <p:ext uri="{BB962C8B-B14F-4D97-AF65-F5344CB8AC3E}">
        <p14:creationId xmlns:p14="http://schemas.microsoft.com/office/powerpoint/2010/main" val="412588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3"/>
          <p:cNvSpPr txBox="1">
            <a:spLocks/>
          </p:cNvSpPr>
          <p:nvPr/>
        </p:nvSpPr>
        <p:spPr bwMode="auto">
          <a:xfrm>
            <a:off x="938386" y="813662"/>
            <a:ext cx="10498667" cy="897467"/>
          </a:xfrm>
          <a:prstGeom prst="rect">
            <a:avLst/>
          </a:prstGeom>
          <a:noFill/>
          <a:ln w="9525">
            <a:noFill/>
            <a:miter lim="800000"/>
            <a:headEnd/>
            <a:tailEnd/>
          </a:ln>
        </p:spPr>
        <p:txBody>
          <a:bodyPr lIns="0" tIns="0" rIns="0" bIns="0"/>
          <a:lstStyle/>
          <a:p>
            <a:pPr marL="321737" indent="-321737">
              <a:buSzPct val="100000"/>
              <a:defRPr/>
            </a:pPr>
            <a:r>
              <a:rPr lang="en-US" altLang="ko-KR" sz="4800" kern="0" dirty="0">
                <a:latin typeface="한화고딕 R" panose="02020503020101020101" pitchFamily="18" charset="-127"/>
                <a:ea typeface="한화고딕 R" panose="02020503020101020101" pitchFamily="18" charset="-127"/>
              </a:rPr>
              <a:t>Code of Conduct</a:t>
            </a:r>
            <a:r>
              <a:rPr lang="ko-KR" altLang="en-US" sz="4978" kern="0" dirty="0">
                <a:latin typeface="한화고딕 R" panose="02020503020101020101" pitchFamily="18" charset="-127"/>
                <a:ea typeface="한화고딕 R" panose="02020503020101020101" pitchFamily="18" charset="-127"/>
              </a:rPr>
              <a:t> </a:t>
            </a:r>
            <a:r>
              <a:rPr lang="ko-KR" altLang="en-US" sz="4978" kern="0" dirty="0">
                <a:solidFill>
                  <a:srgbClr val="4B629C"/>
                </a:solidFill>
                <a:latin typeface="한화고딕 R" panose="02020503020101020101" pitchFamily="18" charset="-127"/>
                <a:ea typeface="한화고딕 R" panose="02020503020101020101" pitchFamily="18" charset="-127"/>
              </a:rPr>
              <a:t>  </a:t>
            </a:r>
          </a:p>
        </p:txBody>
      </p:sp>
      <p:sp>
        <p:nvSpPr>
          <p:cNvPr id="25" name="TextBox 24"/>
          <p:cNvSpPr txBox="1"/>
          <p:nvPr/>
        </p:nvSpPr>
        <p:spPr>
          <a:xfrm>
            <a:off x="900286" y="4010652"/>
            <a:ext cx="10368848" cy="3505789"/>
          </a:xfrm>
          <a:prstGeom prst="roundRect">
            <a:avLst>
              <a:gd name="adj" fmla="val 6919"/>
            </a:avLst>
          </a:prstGeom>
          <a:noFill/>
          <a:ln w="3175">
            <a:noFill/>
          </a:ln>
          <a:scene3d>
            <a:camera prst="orthographicFront"/>
            <a:lightRig rig="threePt" dir="t"/>
          </a:scene3d>
          <a:sp3d>
            <a:bevelT/>
          </a:sp3d>
        </p:spPr>
        <p:txBody>
          <a:bodyPr>
            <a:spAutoFit/>
          </a:bodyPr>
          <a:lstStyle/>
          <a:p>
            <a:pPr eaLnBrk="1" latinLnBrk="1" hangingPunct="1">
              <a:defRPr/>
            </a:pPr>
            <a:endParaRPr lang="ko-KR" altLang="en-US" sz="2133" dirty="0">
              <a:solidFill>
                <a:prstClr val="black"/>
              </a:solidFill>
              <a:latin typeface="+mn-ea"/>
            </a:endParaRPr>
          </a:p>
          <a:p>
            <a:pPr>
              <a:defRPr/>
            </a:pPr>
            <a:r>
              <a:rPr lang="ko-KR" altLang="en-US" sz="2133" dirty="0">
                <a:solidFill>
                  <a:prstClr val="black"/>
                </a:solidFill>
                <a:latin typeface="+mn-ea"/>
              </a:rPr>
              <a:t>  </a:t>
            </a:r>
            <a:r>
              <a:rPr lang="en-US" altLang="ko-KR" sz="2400" dirty="0">
                <a:solidFill>
                  <a:prstClr val="black"/>
                </a:solidFill>
                <a:latin typeface="한화고딕 EL" panose="02020503020101020101" pitchFamily="18" charset="-127"/>
                <a:ea typeface="한화고딕 EL" panose="02020503020101020101" pitchFamily="18" charset="-127"/>
              </a:rPr>
              <a:t>· I understand the company's management philosophy and work faithfully and responsibly.</a:t>
            </a:r>
            <a:r>
              <a:rPr lang="ko-KR" altLang="en-US" sz="2400" dirty="0">
                <a:solidFill>
                  <a:prstClr val="black"/>
                </a:solidFill>
                <a:latin typeface="한화고딕 EL" panose="02020503020101020101" pitchFamily="18" charset="-127"/>
                <a:ea typeface="한화고딕 EL" panose="02020503020101020101" pitchFamily="18" charset="-127"/>
              </a:rPr>
              <a:t> </a:t>
            </a:r>
            <a:endParaRPr lang="en-US" altLang="ko-KR" sz="2400" dirty="0">
              <a:solidFill>
                <a:prstClr val="black"/>
              </a:solidFill>
              <a:latin typeface="한화고딕 EL" panose="02020503020101020101" pitchFamily="18" charset="-127"/>
              <a:ea typeface="한화고딕 EL" panose="02020503020101020101" pitchFamily="18" charset="-127"/>
            </a:endParaRPr>
          </a:p>
          <a:p>
            <a:pPr eaLnBrk="1" latinLnBrk="1" hangingPunct="1">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 I recognize that my actions and decisions can affect the reputation and trust of the company, and I practice a disciplined and dignified life.</a:t>
            </a: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a:t>
            </a:r>
            <a:r>
              <a:rPr lang="ko-KR" altLang="en-US" sz="2400" dirty="0">
                <a:solidFill>
                  <a:prstClr val="black"/>
                </a:solidFill>
                <a:latin typeface="한화고딕 EL" panose="02020503020101020101" pitchFamily="18" charset="-127"/>
                <a:ea typeface="한화고딕 EL" panose="02020503020101020101" pitchFamily="18" charset="-127"/>
              </a:rPr>
              <a:t> </a:t>
            </a:r>
            <a:r>
              <a:rPr lang="en-US" altLang="ko-KR" sz="2400" dirty="0">
                <a:solidFill>
                  <a:prstClr val="black"/>
                </a:solidFill>
                <a:latin typeface="한화고딕 EL" panose="02020503020101020101" pitchFamily="18" charset="-127"/>
                <a:ea typeface="한화고딕 EL" panose="02020503020101020101" pitchFamily="18" charset="-127"/>
              </a:rPr>
              <a:t>I do not defame the company or others or say or do anything that tarnishes the image of the company in my work, daily life, or social media activities.</a:t>
            </a:r>
            <a:endParaRPr lang="en-US" altLang="ko-KR" sz="2400" dirty="0">
              <a:solidFill>
                <a:srgbClr val="0000FF"/>
              </a:solidFill>
              <a:latin typeface="한화고딕 EL" panose="02020503020101020101" pitchFamily="18" charset="-127"/>
              <a:ea typeface="한화고딕 EL" panose="02020503020101020101" pitchFamily="18" charset="-127"/>
            </a:endParaRPr>
          </a:p>
        </p:txBody>
      </p:sp>
      <p:sp>
        <p:nvSpPr>
          <p:cNvPr id="14" name="TextBox 13"/>
          <p:cNvSpPr txBox="1"/>
          <p:nvPr/>
        </p:nvSpPr>
        <p:spPr>
          <a:xfrm>
            <a:off x="938386" y="10267950"/>
            <a:ext cx="10368848" cy="5040266"/>
          </a:xfrm>
          <a:prstGeom prst="roundRect">
            <a:avLst>
              <a:gd name="adj" fmla="val 6919"/>
            </a:avLst>
          </a:prstGeom>
          <a:noFill/>
          <a:ln w="3175">
            <a:noFill/>
          </a:ln>
          <a:scene3d>
            <a:camera prst="orthographicFront"/>
            <a:lightRig rig="threePt" dir="t"/>
          </a:scene3d>
          <a:sp3d>
            <a:bevelT/>
          </a:sp3d>
        </p:spPr>
        <p:txBody>
          <a:bodyPr>
            <a:spAutoFit/>
          </a:bodyPr>
          <a:lstStyle/>
          <a:p>
            <a:pPr eaLnBrk="1" latinLnBrk="1" hangingPunct="1">
              <a:defRPr/>
            </a:pPr>
            <a:endParaRPr lang="ko-KR" altLang="en-US" sz="2133" dirty="0">
              <a:solidFill>
                <a:prstClr val="black"/>
              </a:solidFill>
              <a:latin typeface="+mn-ea"/>
            </a:endParaRPr>
          </a:p>
          <a:p>
            <a:pPr>
              <a:defRPr/>
            </a:pPr>
            <a:r>
              <a:rPr lang="ko-KR" altLang="en-US" sz="2133" dirty="0">
                <a:solidFill>
                  <a:schemeClr val="bg2">
                    <a:lumMod val="25000"/>
                  </a:schemeClr>
                </a:solidFill>
                <a:latin typeface="+mn-ea"/>
              </a:rPr>
              <a:t>  </a:t>
            </a:r>
            <a:r>
              <a:rPr lang="en-US" altLang="ko-KR" sz="2400" dirty="0">
                <a:solidFill>
                  <a:schemeClr val="bg2">
                    <a:lumMod val="25000"/>
                  </a:schemeClr>
                </a:solidFill>
                <a:latin typeface="한화고딕 EL" panose="02020503020101020101" pitchFamily="18" charset="-127"/>
                <a:ea typeface="한화고딕 EL" panose="02020503020101020101" pitchFamily="18" charset="-127"/>
              </a:rPr>
              <a:t>· I make a clear distinction between public and private affairs, handle business fairly and transparently, comply with laws and commercial practices, and act in accordance with universal patterns.</a:t>
            </a: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 I record and report all information accurately and honestly, and do not omit or misrepresent important information.  </a:t>
            </a:r>
          </a:p>
          <a:p>
            <a:pPr eaLnBrk="1" latinLnBrk="1" hangingPunct="1">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a:t>
            </a:r>
            <a:r>
              <a:rPr lang="ko-KR" altLang="en-US" sz="2400" dirty="0">
                <a:solidFill>
                  <a:prstClr val="black"/>
                </a:solidFill>
                <a:latin typeface="한화고딕 EL" panose="02020503020101020101" pitchFamily="18" charset="-127"/>
                <a:ea typeface="한화고딕 EL" panose="02020503020101020101" pitchFamily="18" charset="-127"/>
              </a:rPr>
              <a:t> </a:t>
            </a:r>
            <a:r>
              <a:rPr lang="en-US" altLang="ko-KR" sz="2400" dirty="0">
                <a:solidFill>
                  <a:prstClr val="black"/>
                </a:solidFill>
                <a:latin typeface="한화고딕 EL" panose="02020503020101020101" pitchFamily="18" charset="-127"/>
                <a:ea typeface="한화고딕 EL" panose="02020503020101020101" pitchFamily="18" charset="-127"/>
              </a:rPr>
              <a:t>Violations of laws and regulations are prohibited, and there are no exceptions for acts taken "for the company," "for the customer," or "at the behest of a superior."</a:t>
            </a:r>
          </a:p>
          <a:p>
            <a:pPr>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schemeClr val="bg2">
                    <a:lumMod val="25000"/>
                  </a:schemeClr>
                </a:solidFill>
                <a:latin typeface="한화고딕 EL" panose="02020503020101020101" pitchFamily="18" charset="-127"/>
                <a:ea typeface="한화고딕 EL" panose="02020503020101020101" pitchFamily="18" charset="-127"/>
              </a:rPr>
              <a:t>   · </a:t>
            </a:r>
            <a:r>
              <a:rPr lang="en-US" altLang="ko-KR" sz="2400" dirty="0">
                <a:solidFill>
                  <a:prstClr val="black"/>
                </a:solidFill>
                <a:latin typeface="한화고딕 EL" panose="02020503020101020101" pitchFamily="18" charset="-127"/>
                <a:ea typeface="한화고딕 EL" panose="02020503020101020101" pitchFamily="18" charset="-127"/>
              </a:rPr>
              <a:t>Reporting of violations of the law is confidential and will not result in penalties.</a:t>
            </a:r>
            <a:endParaRPr lang="en-US" altLang="ko-KR" sz="2400" dirty="0">
              <a:solidFill>
                <a:srgbClr val="0000FF"/>
              </a:solidFill>
              <a:latin typeface="한화고딕 EL" panose="02020503020101020101" pitchFamily="18" charset="-127"/>
              <a:ea typeface="한화고딕 EL" panose="02020503020101020101" pitchFamily="18" charset="-127"/>
            </a:endParaRPr>
          </a:p>
        </p:txBody>
      </p:sp>
      <p:sp>
        <p:nvSpPr>
          <p:cNvPr id="24" name="모서리가 둥근 직사각형 23"/>
          <p:cNvSpPr/>
          <p:nvPr/>
        </p:nvSpPr>
        <p:spPr>
          <a:xfrm>
            <a:off x="900290" y="2266643"/>
            <a:ext cx="10368844" cy="20054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ko-KR" altLang="en-US" sz="2800" dirty="0">
                <a:solidFill>
                  <a:schemeClr val="tx1"/>
                </a:solidFill>
                <a:latin typeface="+mn-ea"/>
              </a:rPr>
              <a:t> </a:t>
            </a:r>
            <a:r>
              <a:rPr lang="en-US" altLang="ko-KR" sz="2800" dirty="0">
                <a:solidFill>
                  <a:schemeClr val="tx1"/>
                </a:solidFill>
                <a:latin typeface="한화고딕 R" panose="02020503020101020101" pitchFamily="18" charset="-127"/>
                <a:ea typeface="한화고딕 R" panose="02020503020101020101" pitchFamily="18" charset="-127"/>
              </a:rPr>
              <a:t>1. Maintaining Fiduciary and Dignity</a:t>
            </a:r>
          </a:p>
          <a:p>
            <a:pPr>
              <a:lnSpc>
                <a:spcPct val="150000"/>
              </a:lnSpc>
              <a:defRPr/>
            </a:pPr>
            <a:r>
              <a:rPr lang="en-US" altLang="ko-KR" sz="2400" dirty="0">
                <a:solidFill>
                  <a:schemeClr val="tx1"/>
                </a:solidFill>
                <a:latin typeface="한화고딕 R" panose="02020503020101020101" pitchFamily="18" charset="-127"/>
                <a:ea typeface="한화고딕 R" panose="02020503020101020101" pitchFamily="18" charset="-127"/>
              </a:rPr>
              <a:t>    - As Hanwha person, I maintain our dignity with pride and fulfill our responsibilities with an attitude of good faith.</a:t>
            </a:r>
            <a:endParaRPr lang="ko-KR" altLang="en-US" sz="2400" dirty="0">
              <a:solidFill>
                <a:schemeClr val="tx1"/>
              </a:solidFill>
              <a:latin typeface="한화고딕 R" panose="02020503020101020101" pitchFamily="18" charset="-127"/>
              <a:ea typeface="한화고딕 R" panose="02020503020101020101" pitchFamily="18" charset="-127"/>
            </a:endParaRPr>
          </a:p>
        </p:txBody>
      </p:sp>
      <p:sp>
        <p:nvSpPr>
          <p:cNvPr id="13" name="모서리가 둥근 직사각형 12"/>
          <p:cNvSpPr/>
          <p:nvPr/>
        </p:nvSpPr>
        <p:spPr>
          <a:xfrm>
            <a:off x="938390" y="8313447"/>
            <a:ext cx="10368844" cy="20005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ko-KR" altLang="en-US" sz="2844" dirty="0">
                <a:solidFill>
                  <a:schemeClr val="tx1"/>
                </a:solidFill>
                <a:latin typeface="+mn-ea"/>
              </a:rPr>
              <a:t> </a:t>
            </a:r>
            <a:r>
              <a:rPr lang="en-US" altLang="ko-KR" sz="2800" dirty="0">
                <a:solidFill>
                  <a:schemeClr val="tx1"/>
                </a:solidFill>
                <a:latin typeface="한화고딕 R" panose="02020503020101020101" pitchFamily="18" charset="-127"/>
                <a:ea typeface="한화고딕 R" panose="02020503020101020101" pitchFamily="18" charset="-127"/>
              </a:rPr>
              <a:t>2. Compliance with laws and regulations and fair and transparent business performance</a:t>
            </a:r>
            <a:r>
              <a:rPr lang="en-US" altLang="ko-KR" sz="2400" dirty="0">
                <a:solidFill>
                  <a:schemeClr val="tx1"/>
                </a:solidFill>
                <a:latin typeface="한화고딕 R" panose="02020503020101020101" pitchFamily="18" charset="-127"/>
                <a:ea typeface="한화고딕 R" panose="02020503020101020101" pitchFamily="18" charset="-127"/>
              </a:rPr>
              <a:t>    </a:t>
            </a:r>
          </a:p>
          <a:p>
            <a:pPr>
              <a:lnSpc>
                <a:spcPct val="150000"/>
              </a:lnSpc>
              <a:defRPr/>
            </a:pPr>
            <a:r>
              <a:rPr lang="en-US" altLang="ko-KR" sz="2400" dirty="0">
                <a:solidFill>
                  <a:schemeClr val="tx1"/>
                </a:solidFill>
                <a:latin typeface="한화고딕 R" panose="02020503020101020101" pitchFamily="18" charset="-127"/>
                <a:ea typeface="한화고딕 R" panose="02020503020101020101" pitchFamily="18" charset="-127"/>
              </a:rPr>
              <a:t>- I comply with laws and company regulations, and conduct my work fairly and transparently in accordance with common sense and principles.</a:t>
            </a:r>
            <a:endParaRPr lang="ko-KR" altLang="en-US" sz="2400" dirty="0">
              <a:solidFill>
                <a:schemeClr val="tx1"/>
              </a:solidFill>
              <a:latin typeface="한화고딕 R" panose="02020503020101020101" pitchFamily="18" charset="-127"/>
              <a:ea typeface="한화고딕 R" panose="02020503020101020101" pitchFamily="18" charset="-127"/>
            </a:endParaRPr>
          </a:p>
        </p:txBody>
      </p:sp>
    </p:spTree>
    <p:extLst>
      <p:ext uri="{BB962C8B-B14F-4D97-AF65-F5344CB8AC3E}">
        <p14:creationId xmlns:p14="http://schemas.microsoft.com/office/powerpoint/2010/main" val="2991181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938386" y="4483924"/>
            <a:ext cx="10368848" cy="5807505"/>
          </a:xfrm>
          <a:prstGeom prst="roundRect">
            <a:avLst>
              <a:gd name="adj" fmla="val 6919"/>
            </a:avLst>
          </a:prstGeom>
          <a:noFill/>
          <a:ln w="3175">
            <a:noFill/>
          </a:ln>
          <a:scene3d>
            <a:camera prst="orthographicFront"/>
            <a:lightRig rig="threePt" dir="t"/>
          </a:scene3d>
          <a:sp3d>
            <a:bevelT/>
          </a:sp3d>
        </p:spPr>
        <p:txBody>
          <a:bodyPr>
            <a:spAutoFit/>
          </a:bodyPr>
          <a:lstStyle/>
          <a:p>
            <a:pPr>
              <a:defRPr/>
            </a:pPr>
            <a:r>
              <a:rPr lang="ko-KR" altLang="en-US" sz="2133" dirty="0">
                <a:solidFill>
                  <a:prstClr val="black"/>
                </a:solidFill>
                <a:latin typeface="+mn-ea"/>
              </a:rPr>
              <a:t>   </a:t>
            </a:r>
            <a:endParaRPr lang="en-US" altLang="ko-KR" sz="2133" dirty="0">
              <a:solidFill>
                <a:prstClr val="black"/>
              </a:solidFill>
              <a:latin typeface="+mn-ea"/>
            </a:endParaRPr>
          </a:p>
          <a:p>
            <a:pPr>
              <a:defRPr/>
            </a:pPr>
            <a:r>
              <a:rPr lang="en-US" altLang="ko-KR" sz="2400" dirty="0">
                <a:solidFill>
                  <a:prstClr val="black"/>
                </a:solidFill>
                <a:latin typeface="+mn-ea"/>
              </a:rPr>
              <a:t>  </a:t>
            </a:r>
            <a:r>
              <a:rPr lang="en-US" altLang="ko-KR" sz="2400" dirty="0">
                <a:solidFill>
                  <a:prstClr val="black"/>
                </a:solidFill>
                <a:latin typeface="한화고딕 EL" panose="02020503020101020101" pitchFamily="18" charset="-127"/>
                <a:ea typeface="한화고딕 EL" panose="02020503020101020101" pitchFamily="18" charset="-127"/>
              </a:rPr>
              <a:t>· I respect and consider the abilities, experiences, and diversity of my colleagues, and I respect gender, religion, and region of origin. We do not give preferential treatment or discriminate on the basis of marital status, age, educational background, blood ties, regional ties, academic ties, etc.</a:t>
            </a:r>
          </a:p>
          <a:p>
            <a:pPr>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 Under no circumstances are the employment or labor of minors who have not reached the minimum working age stipulated by law, forced labor, labor of prisoners, or human trafficking.</a:t>
            </a:r>
          </a:p>
          <a:p>
            <a:pPr>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a:t>
            </a:r>
            <a:r>
              <a:rPr lang="ko-KR" altLang="en-US" sz="2400" dirty="0">
                <a:solidFill>
                  <a:prstClr val="black"/>
                </a:solidFill>
                <a:latin typeface="한화고딕 EL" panose="02020503020101020101" pitchFamily="18" charset="-127"/>
                <a:ea typeface="한화고딕 EL" panose="02020503020101020101" pitchFamily="18" charset="-127"/>
              </a:rPr>
              <a:t> </a:t>
            </a:r>
            <a:r>
              <a:rPr lang="en-US" altLang="ko-KR" sz="2400" dirty="0">
                <a:solidFill>
                  <a:prstClr val="black"/>
                </a:solidFill>
                <a:latin typeface="한화고딕 EL" panose="02020503020101020101" pitchFamily="18" charset="-127"/>
                <a:ea typeface="한화고딕 EL" panose="02020503020101020101" pitchFamily="18" charset="-127"/>
              </a:rPr>
              <a:t>I do not engage in verbal or physical violence, sexual harassment, or bullying that causes pain to my colleagues.</a:t>
            </a:r>
          </a:p>
          <a:p>
            <a:pPr>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ko-KR" altLang="en-US" sz="2400" dirty="0">
                <a:solidFill>
                  <a:schemeClr val="bg2">
                    <a:lumMod val="25000"/>
                  </a:schemeClr>
                </a:solidFill>
                <a:latin typeface="한화고딕 EL" panose="02020503020101020101" pitchFamily="18" charset="-127"/>
                <a:ea typeface="한화고딕 EL" panose="02020503020101020101" pitchFamily="18" charset="-127"/>
              </a:rPr>
              <a:t>   </a:t>
            </a:r>
            <a:r>
              <a:rPr lang="en-US" altLang="ko-KR" sz="2400" dirty="0">
                <a:solidFill>
                  <a:schemeClr val="bg2">
                    <a:lumMod val="25000"/>
                  </a:schemeClr>
                </a:solidFill>
                <a:latin typeface="한화고딕 EL" panose="02020503020101020101" pitchFamily="18" charset="-127"/>
                <a:ea typeface="한화고딕 EL" panose="02020503020101020101" pitchFamily="18" charset="-127"/>
              </a:rPr>
              <a:t>· I do not harm the work environment by abusing my work authority or position, giving unfair work orders, or exercising influence.</a:t>
            </a:r>
            <a:r>
              <a:rPr lang="en-US" altLang="ko-KR" sz="2400" dirty="0">
                <a:solidFill>
                  <a:prstClr val="black"/>
                </a:solidFill>
                <a:latin typeface="한화고딕 EL" panose="02020503020101020101" pitchFamily="18" charset="-127"/>
                <a:ea typeface="한화고딕 EL" panose="02020503020101020101" pitchFamily="18" charset="-127"/>
              </a:rPr>
              <a:t> </a:t>
            </a:r>
            <a:endParaRPr lang="en-US" altLang="ko-KR" sz="2400" dirty="0">
              <a:solidFill>
                <a:srgbClr val="0000FF"/>
              </a:solidFill>
              <a:latin typeface="한화고딕 EL" panose="02020503020101020101" pitchFamily="18" charset="-127"/>
              <a:ea typeface="한화고딕 EL" panose="02020503020101020101" pitchFamily="18" charset="-127"/>
            </a:endParaRPr>
          </a:p>
        </p:txBody>
      </p:sp>
      <p:sp>
        <p:nvSpPr>
          <p:cNvPr id="14" name="TextBox 13"/>
          <p:cNvSpPr txBox="1"/>
          <p:nvPr/>
        </p:nvSpPr>
        <p:spPr>
          <a:xfrm>
            <a:off x="938386" y="12174923"/>
            <a:ext cx="10368848" cy="3122169"/>
          </a:xfrm>
          <a:prstGeom prst="roundRect">
            <a:avLst>
              <a:gd name="adj" fmla="val 6919"/>
            </a:avLst>
          </a:prstGeom>
          <a:noFill/>
          <a:ln w="3175">
            <a:noFill/>
          </a:ln>
          <a:scene3d>
            <a:camera prst="orthographicFront"/>
            <a:lightRig rig="threePt" dir="t"/>
          </a:scene3d>
          <a:sp3d>
            <a:bevelT/>
          </a:sp3d>
        </p:spPr>
        <p:txBody>
          <a:bodyPr>
            <a:spAutoFit/>
          </a:bodyPr>
          <a:lstStyle/>
          <a:p>
            <a:pPr eaLnBrk="1" latinLnBrk="1" hangingPunct="1">
              <a:defRPr/>
            </a:pPr>
            <a:endParaRPr lang="ko-KR" altLang="en-US" sz="2133" dirty="0">
              <a:solidFill>
                <a:prstClr val="black"/>
              </a:solidFill>
              <a:latin typeface="+mn-ea"/>
            </a:endParaRPr>
          </a:p>
          <a:p>
            <a:pPr>
              <a:defRPr/>
            </a:pPr>
            <a:r>
              <a:rPr lang="ko-KR" altLang="en-US" sz="2133" dirty="0">
                <a:solidFill>
                  <a:schemeClr val="bg2">
                    <a:lumMod val="25000"/>
                  </a:schemeClr>
                </a:solidFill>
                <a:latin typeface="+mn-ea"/>
              </a:rPr>
              <a:t>  </a:t>
            </a:r>
            <a:r>
              <a:rPr lang="en-US" altLang="ko-KR" sz="2400" dirty="0">
                <a:solidFill>
                  <a:schemeClr val="bg2">
                    <a:lumMod val="25000"/>
                  </a:schemeClr>
                </a:solidFill>
                <a:latin typeface="한화고딕 EL" panose="02020503020101020101" pitchFamily="18" charset="-127"/>
                <a:ea typeface="한화고딕 EL" panose="02020503020101020101" pitchFamily="18" charset="-127"/>
              </a:rPr>
              <a:t>· </a:t>
            </a:r>
            <a:r>
              <a:rPr lang="en-US" altLang="ko-KR" sz="2400" dirty="0">
                <a:solidFill>
                  <a:prstClr val="black"/>
                </a:solidFill>
                <a:latin typeface="한화고딕 EL" panose="02020503020101020101" pitchFamily="18" charset="-127"/>
                <a:ea typeface="한화고딕 EL" panose="02020503020101020101" pitchFamily="18" charset="-127"/>
              </a:rPr>
              <a:t>Recognizing that the pursuit of safety is one of the most important matters of the company, we thoroughly inspect and manage safety in accordance with safety standards to prevent accidents, injuries, disasters, and diseases on the job.</a:t>
            </a: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 All environmentally hazardous substances and chemicals are stored, treated, and disposed of in accordance with relevant laws and company regulations, and we do our best to prevent accidents from occurring.</a:t>
            </a:r>
            <a:endParaRPr lang="en-US" altLang="ko-KR" sz="2400" dirty="0">
              <a:solidFill>
                <a:srgbClr val="0000FF"/>
              </a:solidFill>
              <a:latin typeface="한화고딕 EL" panose="02020503020101020101" pitchFamily="18" charset="-127"/>
              <a:ea typeface="한화고딕 EL" panose="02020503020101020101" pitchFamily="18" charset="-127"/>
            </a:endParaRPr>
          </a:p>
        </p:txBody>
      </p:sp>
      <p:sp>
        <p:nvSpPr>
          <p:cNvPr id="24" name="모서리가 둥근 직사각형 23"/>
          <p:cNvSpPr/>
          <p:nvPr/>
        </p:nvSpPr>
        <p:spPr>
          <a:xfrm>
            <a:off x="900290" y="2266643"/>
            <a:ext cx="10368844" cy="247680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ko-KR" altLang="en-US" sz="2800" dirty="0">
                <a:solidFill>
                  <a:schemeClr val="tx1"/>
                </a:solidFill>
                <a:latin typeface="+mn-ea"/>
              </a:rPr>
              <a:t> </a:t>
            </a:r>
            <a:r>
              <a:rPr lang="en-US" altLang="ko-KR" sz="2800" dirty="0">
                <a:solidFill>
                  <a:schemeClr val="tx1"/>
                </a:solidFill>
                <a:latin typeface="한화고딕 R" panose="02020503020101020101" pitchFamily="18" charset="-127"/>
                <a:ea typeface="한화고딕 R" panose="02020503020101020101" pitchFamily="18" charset="-127"/>
              </a:rPr>
              <a:t>3. Respect and consideration for colleagues</a:t>
            </a:r>
          </a:p>
          <a:p>
            <a:pPr>
              <a:lnSpc>
                <a:spcPct val="150000"/>
              </a:lnSpc>
              <a:defRPr/>
            </a:pPr>
            <a:r>
              <a:rPr lang="en-US" altLang="ko-KR" sz="2400" dirty="0">
                <a:solidFill>
                  <a:schemeClr val="tx1"/>
                </a:solidFill>
                <a:latin typeface="한화고딕 R" panose="02020503020101020101" pitchFamily="18" charset="-127"/>
                <a:ea typeface="한화고딕 R" panose="02020503020101020101" pitchFamily="18" charset="-127"/>
              </a:rPr>
              <a:t>    - I respect the personality of our colleagues and recognize their diversity, and do not discriminate, engage in forced labor, verbal or physical violence, sexual harassment, bullying, or unfair work orders.</a:t>
            </a:r>
            <a:endParaRPr lang="ko-KR" altLang="en-US" sz="2400" dirty="0">
              <a:solidFill>
                <a:schemeClr val="tx1"/>
              </a:solidFill>
              <a:latin typeface="한화고딕 R" panose="02020503020101020101" pitchFamily="18" charset="-127"/>
              <a:ea typeface="한화고딕 R" panose="02020503020101020101" pitchFamily="18" charset="-127"/>
            </a:endParaRPr>
          </a:p>
        </p:txBody>
      </p:sp>
      <p:sp>
        <p:nvSpPr>
          <p:cNvPr id="13" name="모서리가 둥근 직사각형 12"/>
          <p:cNvSpPr/>
          <p:nvPr/>
        </p:nvSpPr>
        <p:spPr>
          <a:xfrm>
            <a:off x="938390" y="10644095"/>
            <a:ext cx="10368844" cy="204834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ko-KR" altLang="en-US" sz="2844" dirty="0">
                <a:solidFill>
                  <a:schemeClr val="tx1"/>
                </a:solidFill>
                <a:latin typeface="+mn-ea"/>
              </a:rPr>
              <a:t> </a:t>
            </a:r>
            <a:r>
              <a:rPr lang="en-US" altLang="ko-KR" sz="2800" dirty="0">
                <a:solidFill>
                  <a:schemeClr val="tx1"/>
                </a:solidFill>
                <a:latin typeface="한화고딕 R" panose="02020503020101020101" pitchFamily="18" charset="-127"/>
                <a:ea typeface="한화고딕 R" panose="02020503020101020101" pitchFamily="18" charset="-127"/>
              </a:rPr>
              <a:t>4</a:t>
            </a:r>
            <a:r>
              <a:rPr lang="en-US" altLang="ko-KR" sz="2800" b="1" dirty="0">
                <a:solidFill>
                  <a:schemeClr val="tx1"/>
                </a:solidFill>
                <a:latin typeface="한화고딕 R" panose="02020503020101020101" pitchFamily="18" charset="-127"/>
                <a:ea typeface="한화고딕 R" panose="02020503020101020101" pitchFamily="18" charset="-127"/>
              </a:rPr>
              <a:t>. Healthy and safe work environment</a:t>
            </a:r>
            <a:r>
              <a:rPr lang="en-US" altLang="ko-KR" sz="2400" dirty="0">
                <a:solidFill>
                  <a:schemeClr val="tx1"/>
                </a:solidFill>
                <a:latin typeface="한화고딕 R" panose="02020503020101020101" pitchFamily="18" charset="-127"/>
                <a:ea typeface="한화고딕 R" panose="02020503020101020101" pitchFamily="18" charset="-127"/>
              </a:rPr>
              <a:t>    </a:t>
            </a:r>
          </a:p>
          <a:p>
            <a:pPr>
              <a:lnSpc>
                <a:spcPct val="150000"/>
              </a:lnSpc>
              <a:defRPr/>
            </a:pPr>
            <a:r>
              <a:rPr lang="en-US" altLang="ko-KR" sz="2400" dirty="0">
                <a:solidFill>
                  <a:schemeClr val="tx1"/>
                </a:solidFill>
                <a:latin typeface="한화고딕 R" panose="02020503020101020101" pitchFamily="18" charset="-127"/>
                <a:ea typeface="한화고딕 R" panose="02020503020101020101" pitchFamily="18" charset="-127"/>
              </a:rPr>
              <a:t>- I comply with environmental, safety, and health standards for our safety and create a healthy and energetic work atmosphere.</a:t>
            </a:r>
            <a:endParaRPr lang="ko-KR" altLang="en-US" sz="2400" dirty="0">
              <a:solidFill>
                <a:schemeClr val="tx1"/>
              </a:solidFill>
              <a:latin typeface="한화고딕 R" panose="02020503020101020101" pitchFamily="18" charset="-127"/>
              <a:ea typeface="한화고딕 R" panose="02020503020101020101" pitchFamily="18" charset="-127"/>
            </a:endParaRPr>
          </a:p>
        </p:txBody>
      </p:sp>
      <p:sp>
        <p:nvSpPr>
          <p:cNvPr id="15" name="Subtitle 3"/>
          <p:cNvSpPr txBox="1">
            <a:spLocks/>
          </p:cNvSpPr>
          <p:nvPr/>
        </p:nvSpPr>
        <p:spPr bwMode="auto">
          <a:xfrm>
            <a:off x="938387" y="813662"/>
            <a:ext cx="4751214" cy="897467"/>
          </a:xfrm>
          <a:prstGeom prst="rect">
            <a:avLst/>
          </a:prstGeom>
          <a:noFill/>
          <a:ln w="9525">
            <a:noFill/>
            <a:miter lim="800000"/>
            <a:headEnd/>
            <a:tailEnd/>
          </a:ln>
        </p:spPr>
        <p:txBody>
          <a:bodyPr lIns="0" tIns="0" rIns="0" bIns="0"/>
          <a:lstStyle/>
          <a:p>
            <a:pPr marL="321737" indent="-321737">
              <a:buSzPct val="100000"/>
              <a:defRPr/>
            </a:pPr>
            <a:r>
              <a:rPr lang="en-US" altLang="ko-KR" sz="4800" kern="0" dirty="0">
                <a:latin typeface="한화고딕 R" panose="02020503020101020101" pitchFamily="18" charset="-127"/>
                <a:ea typeface="한화고딕 R" panose="02020503020101020101" pitchFamily="18" charset="-127"/>
              </a:rPr>
              <a:t>Code of Conduct</a:t>
            </a:r>
            <a:endParaRPr lang="ko-KR" altLang="en-US" sz="4978" kern="0" dirty="0">
              <a:solidFill>
                <a:srgbClr val="4B629C"/>
              </a:solidFill>
              <a:latin typeface="한화고딕 R" panose="02020503020101020101" pitchFamily="18" charset="-127"/>
              <a:ea typeface="한화고딕 R" panose="02020503020101020101" pitchFamily="18" charset="-127"/>
            </a:endParaRPr>
          </a:p>
        </p:txBody>
      </p:sp>
    </p:spTree>
    <p:extLst>
      <p:ext uri="{BB962C8B-B14F-4D97-AF65-F5344CB8AC3E}">
        <p14:creationId xmlns:p14="http://schemas.microsoft.com/office/powerpoint/2010/main" val="3225753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900286" y="3306948"/>
            <a:ext cx="10853564" cy="5082957"/>
          </a:xfrm>
          <a:prstGeom prst="roundRect">
            <a:avLst>
              <a:gd name="adj" fmla="val 6919"/>
            </a:avLst>
          </a:prstGeom>
          <a:noFill/>
          <a:ln w="3175">
            <a:noFill/>
          </a:ln>
          <a:scene3d>
            <a:camera prst="orthographicFront"/>
            <a:lightRig rig="threePt" dir="t"/>
          </a:scene3d>
          <a:sp3d>
            <a:bevelT/>
          </a:sp3d>
        </p:spPr>
        <p:txBody>
          <a:bodyPr wrap="square">
            <a:spAutoFit/>
          </a:bodyPr>
          <a:lstStyle/>
          <a:p>
            <a:pPr>
              <a:defRPr/>
            </a:pPr>
            <a:r>
              <a:rPr lang="ko-KR" altLang="en-US" sz="2133" dirty="0">
                <a:solidFill>
                  <a:prstClr val="black"/>
                </a:solidFill>
                <a:latin typeface="+mn-ea"/>
              </a:rPr>
              <a:t>  </a:t>
            </a:r>
            <a:r>
              <a:rPr lang="en-US" altLang="ko-KR" sz="2400" dirty="0">
                <a:solidFill>
                  <a:prstClr val="black"/>
                </a:solidFill>
                <a:latin typeface="한화고딕 EL" panose="02020503020101020101" pitchFamily="18" charset="-127"/>
                <a:ea typeface="한화고딕 EL" panose="02020503020101020101" pitchFamily="18" charset="-127"/>
              </a:rPr>
              <a:t>· I cherish the company's assets as if they were my own and use the company's budget and assets for the purpose in accordance with regulations and guidelines</a:t>
            </a:r>
            <a:r>
              <a:rPr lang="en-US" altLang="ko-KR" sz="2400">
                <a:solidFill>
                  <a:prstClr val="black"/>
                </a:solidFill>
                <a:latin typeface="한화고딕 EL" panose="02020503020101020101" pitchFamily="18" charset="-127"/>
                <a:ea typeface="한화고딕 EL" panose="02020503020101020101" pitchFamily="18" charset="-127"/>
              </a:rPr>
              <a:t>. </a:t>
            </a: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 I do not engage in any act that causes property damage to the company, such as embezzlement of company funds, personal misappropriation, or theft of company assets.</a:t>
            </a: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a:t>
            </a:r>
            <a:r>
              <a:rPr lang="ko-KR" altLang="en-US" sz="2400" dirty="0">
                <a:solidFill>
                  <a:prstClr val="black"/>
                </a:solidFill>
                <a:latin typeface="한화고딕 EL" panose="02020503020101020101" pitchFamily="18" charset="-127"/>
                <a:ea typeface="한화고딕 EL" panose="02020503020101020101" pitchFamily="18" charset="-127"/>
              </a:rPr>
              <a:t>  </a:t>
            </a:r>
            <a:r>
              <a:rPr lang="en-US" altLang="ko-KR" sz="2400" dirty="0">
                <a:solidFill>
                  <a:prstClr val="black"/>
                </a:solidFill>
                <a:latin typeface="한화고딕 EL" panose="02020503020101020101" pitchFamily="18" charset="-127"/>
                <a:ea typeface="한화고딕 EL" panose="02020503020101020101" pitchFamily="18" charset="-127"/>
              </a:rPr>
              <a:t>I protect the company's intellectual property rights and trade secrets, and do not leak them to the outside or use them for personal purposes during work or even after retirement.</a:t>
            </a:r>
          </a:p>
          <a:p>
            <a:pPr>
              <a:defRPr/>
            </a:pPr>
            <a:r>
              <a:rPr lang="ko-KR" altLang="en-US" sz="2400" dirty="0">
                <a:solidFill>
                  <a:schemeClr val="bg2">
                    <a:lumMod val="25000"/>
                  </a:schemeClr>
                </a:solidFill>
                <a:latin typeface="한화고딕 EL" panose="02020503020101020101" pitchFamily="18" charset="-127"/>
                <a:ea typeface="한화고딕 EL" panose="02020503020101020101" pitchFamily="18" charset="-127"/>
              </a:rPr>
              <a:t>   </a:t>
            </a:r>
            <a:r>
              <a:rPr lang="en-US" altLang="ko-KR" sz="2400" dirty="0">
                <a:solidFill>
                  <a:schemeClr val="bg2">
                    <a:lumMod val="25000"/>
                  </a:schemeClr>
                </a:solidFill>
                <a:latin typeface="한화고딕 EL" panose="02020503020101020101" pitchFamily="18" charset="-127"/>
                <a:ea typeface="한화고딕 EL" panose="02020503020101020101" pitchFamily="18" charset="-127"/>
              </a:rPr>
              <a:t>· </a:t>
            </a:r>
            <a:r>
              <a:rPr lang="en-US" altLang="ko-KR" sz="2400" dirty="0">
                <a:solidFill>
                  <a:prstClr val="black"/>
                </a:solidFill>
                <a:latin typeface="한화고딕 EL" panose="02020503020101020101" pitchFamily="18" charset="-127"/>
                <a:ea typeface="한화고딕 EL" panose="02020503020101020101" pitchFamily="18" charset="-127"/>
              </a:rPr>
              <a:t>I use the company's information system only for business purposes and shall prevent security incidents from occurring in account and password management, communication network use, and visits to outsiders in accordance with the company's security regulations.</a:t>
            </a:r>
            <a:endParaRPr lang="en-US" altLang="ko-KR" sz="2400" dirty="0">
              <a:solidFill>
                <a:srgbClr val="0000FF"/>
              </a:solidFill>
              <a:latin typeface="한화고딕 EL" panose="02020503020101020101" pitchFamily="18" charset="-127"/>
              <a:ea typeface="한화고딕 EL" panose="02020503020101020101" pitchFamily="18" charset="-127"/>
            </a:endParaRPr>
          </a:p>
        </p:txBody>
      </p:sp>
      <p:sp>
        <p:nvSpPr>
          <p:cNvPr id="14" name="TextBox 13"/>
          <p:cNvSpPr txBox="1"/>
          <p:nvPr/>
        </p:nvSpPr>
        <p:spPr>
          <a:xfrm>
            <a:off x="938388" y="10373601"/>
            <a:ext cx="11005961" cy="5423886"/>
          </a:xfrm>
          <a:prstGeom prst="roundRect">
            <a:avLst>
              <a:gd name="adj" fmla="val 6919"/>
            </a:avLst>
          </a:prstGeom>
          <a:noFill/>
          <a:ln w="3175">
            <a:noFill/>
          </a:ln>
          <a:scene3d>
            <a:camera prst="orthographicFront"/>
            <a:lightRig rig="threePt" dir="t"/>
          </a:scene3d>
          <a:sp3d>
            <a:bevelT/>
          </a:sp3d>
        </p:spPr>
        <p:txBody>
          <a:bodyPr wrap="square">
            <a:spAutoFit/>
          </a:bodyPr>
          <a:lstStyle/>
          <a:p>
            <a:pPr eaLnBrk="1" latinLnBrk="1" hangingPunct="1">
              <a:defRPr/>
            </a:pPr>
            <a:endParaRPr lang="ko-KR" altLang="en-US" sz="2133" dirty="0">
              <a:solidFill>
                <a:prstClr val="black"/>
              </a:solidFill>
              <a:latin typeface="+mn-ea"/>
            </a:endParaRPr>
          </a:p>
          <a:p>
            <a:pPr>
              <a:defRPr/>
            </a:pPr>
            <a:r>
              <a:rPr lang="ko-KR" altLang="en-US" sz="2133" dirty="0">
                <a:solidFill>
                  <a:schemeClr val="bg2">
                    <a:lumMod val="25000"/>
                  </a:schemeClr>
                </a:solidFill>
                <a:latin typeface="+mn-ea"/>
              </a:rPr>
              <a:t>  </a:t>
            </a:r>
            <a:r>
              <a:rPr lang="en-US" altLang="ko-KR" sz="2400" dirty="0">
                <a:solidFill>
                  <a:schemeClr val="bg2">
                    <a:lumMod val="25000"/>
                  </a:schemeClr>
                </a:solidFill>
                <a:latin typeface="한화고딕 EL" panose="02020503020101020101" pitchFamily="18" charset="-127"/>
                <a:ea typeface="한화고딕 EL" panose="02020503020101020101" pitchFamily="18" charset="-127"/>
              </a:rPr>
              <a:t>· I do not provide money or valuables prohibited by the Anti-Solicitation Act or illegal solicitation to public officials, I do not receive money, valuables, entertainment, or hospitality from interested parties, and I do not exchange money, valuables, entertainment, or hospitality among executives and employees.</a:t>
            </a: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 I take care that the company's interests are not infringed upon by personal relationships in business relationships, employment, evaluation, etc.</a:t>
            </a: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a:t>
            </a:r>
            <a:r>
              <a:rPr lang="en-US" altLang="ko-KR" sz="2400" dirty="0">
                <a:solidFill>
                  <a:schemeClr val="bg2">
                    <a:lumMod val="25000"/>
                  </a:schemeClr>
                </a:solidFill>
                <a:latin typeface="한화고딕 EL" panose="02020503020101020101" pitchFamily="18" charset="-127"/>
                <a:ea typeface="한화고딕 EL" panose="02020503020101020101" pitchFamily="18" charset="-127"/>
              </a:rPr>
              <a:t>·</a:t>
            </a:r>
            <a:r>
              <a:rPr lang="ko-KR" altLang="en-US" sz="2400" dirty="0">
                <a:solidFill>
                  <a:prstClr val="black"/>
                </a:solidFill>
                <a:latin typeface="한화고딕 EL" panose="02020503020101020101" pitchFamily="18" charset="-127"/>
                <a:ea typeface="한화고딕 EL" panose="02020503020101020101" pitchFamily="18" charset="-127"/>
              </a:rPr>
              <a:t> </a:t>
            </a:r>
            <a:r>
              <a:rPr lang="en-US" altLang="ko-KR" sz="2400" dirty="0">
                <a:solidFill>
                  <a:prstClr val="black"/>
                </a:solidFill>
                <a:latin typeface="한화고딕 EL" panose="02020503020101020101" pitchFamily="18" charset="-127"/>
                <a:ea typeface="한화고딕 EL" panose="02020503020101020101" pitchFamily="18" charset="-127"/>
              </a:rPr>
              <a:t>I do not provide undisclosed information or information acquired in the course of my business to a third party or use it to trade securities and investment products for personal illegal gain.</a:t>
            </a: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a:t>
            </a:r>
            <a:r>
              <a:rPr lang="en-US" altLang="ko-KR" sz="2400" dirty="0">
                <a:solidFill>
                  <a:schemeClr val="bg2">
                    <a:lumMod val="25000"/>
                  </a:schemeClr>
                </a:solidFill>
                <a:latin typeface="한화고딕 EL" panose="02020503020101020101" pitchFamily="18" charset="-127"/>
                <a:ea typeface="한화고딕 EL" panose="02020503020101020101" pitchFamily="18" charset="-127"/>
              </a:rPr>
              <a:t>· I do not participate in external for-profit activities that affect the company's business, or engage in concurrent work (double employment) or side hustle activities that interfere with work.</a:t>
            </a:r>
            <a:endParaRPr lang="en-US" altLang="ko-KR" sz="2400" dirty="0">
              <a:solidFill>
                <a:srgbClr val="0000FF"/>
              </a:solidFill>
              <a:latin typeface="한화고딕 EL" panose="02020503020101020101" pitchFamily="18" charset="-127"/>
              <a:ea typeface="한화고딕 EL" panose="02020503020101020101" pitchFamily="18" charset="-127"/>
            </a:endParaRPr>
          </a:p>
        </p:txBody>
      </p:sp>
      <p:sp>
        <p:nvSpPr>
          <p:cNvPr id="24" name="모서리가 둥근 직사각형 23"/>
          <p:cNvSpPr/>
          <p:nvPr/>
        </p:nvSpPr>
        <p:spPr>
          <a:xfrm>
            <a:off x="900286" y="1762095"/>
            <a:ext cx="10368844" cy="19165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ko-KR" altLang="en-US" sz="2844" dirty="0">
                <a:solidFill>
                  <a:schemeClr val="tx1"/>
                </a:solidFill>
                <a:latin typeface="+mn-ea"/>
              </a:rPr>
              <a:t> </a:t>
            </a:r>
            <a:r>
              <a:rPr lang="en-US" altLang="ko-KR" sz="2800" dirty="0">
                <a:solidFill>
                  <a:schemeClr val="tx1"/>
                </a:solidFill>
                <a:latin typeface="한화고딕 R" panose="02020503020101020101" pitchFamily="18" charset="-127"/>
                <a:ea typeface="한화고딕 R" panose="02020503020101020101" pitchFamily="18" charset="-127"/>
              </a:rPr>
              <a:t>5. Protection of company assets and information</a:t>
            </a:r>
            <a:r>
              <a:rPr lang="en-US" altLang="ko-KR" sz="2400" dirty="0">
                <a:solidFill>
                  <a:schemeClr val="tx1"/>
                </a:solidFill>
                <a:latin typeface="한화고딕 R" panose="02020503020101020101" pitchFamily="18" charset="-127"/>
                <a:ea typeface="한화고딕 R" panose="02020503020101020101" pitchFamily="18" charset="-127"/>
              </a:rPr>
              <a:t>    </a:t>
            </a:r>
          </a:p>
          <a:p>
            <a:pPr>
              <a:defRPr/>
            </a:pPr>
            <a:r>
              <a:rPr lang="en-US" altLang="ko-KR" sz="2400" dirty="0">
                <a:solidFill>
                  <a:schemeClr val="tx1"/>
                </a:solidFill>
                <a:latin typeface="한화고딕 R" panose="02020503020101020101" pitchFamily="18" charset="-127"/>
                <a:ea typeface="한화고딕 R" panose="02020503020101020101" pitchFamily="18" charset="-127"/>
              </a:rPr>
              <a:t>-I use the company's expenses and tangible and intangible assets for business purposes and protect company information such as trade secrets.</a:t>
            </a:r>
            <a:endParaRPr lang="ko-KR" altLang="en-US" sz="2400" dirty="0">
              <a:solidFill>
                <a:schemeClr val="tx1"/>
              </a:solidFill>
              <a:latin typeface="한화고딕 R" panose="02020503020101020101" pitchFamily="18" charset="-127"/>
              <a:ea typeface="한화고딕 R" panose="02020503020101020101" pitchFamily="18" charset="-127"/>
            </a:endParaRPr>
          </a:p>
        </p:txBody>
      </p:sp>
      <p:sp>
        <p:nvSpPr>
          <p:cNvPr id="13" name="모서리가 둥근 직사각형 12"/>
          <p:cNvSpPr/>
          <p:nvPr/>
        </p:nvSpPr>
        <p:spPr>
          <a:xfrm>
            <a:off x="938387" y="8544494"/>
            <a:ext cx="11005962" cy="240060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ko-KR" altLang="en-US" sz="2800" dirty="0">
                <a:solidFill>
                  <a:schemeClr val="tx1"/>
                </a:solidFill>
                <a:latin typeface="+mn-ea"/>
              </a:rPr>
              <a:t> </a:t>
            </a:r>
            <a:r>
              <a:rPr lang="en-US" altLang="ko-KR" sz="2800" dirty="0">
                <a:solidFill>
                  <a:schemeClr val="tx1"/>
                </a:solidFill>
                <a:latin typeface="한화고딕 R" panose="02020503020101020101" pitchFamily="18" charset="-127"/>
                <a:ea typeface="한화고딕 R" panose="02020503020101020101" pitchFamily="18" charset="-127"/>
              </a:rPr>
              <a:t>6. Harmony with the company</a:t>
            </a:r>
            <a:r>
              <a:rPr lang="en-US" altLang="ko-KR" sz="2400" dirty="0">
                <a:solidFill>
                  <a:schemeClr val="tx1"/>
                </a:solidFill>
                <a:latin typeface="한화고딕 R" panose="02020503020101020101" pitchFamily="18" charset="-127"/>
                <a:ea typeface="한화고딕 R" panose="02020503020101020101" pitchFamily="18" charset="-127"/>
              </a:rPr>
              <a:t>  </a:t>
            </a:r>
          </a:p>
          <a:p>
            <a:pPr>
              <a:defRPr/>
            </a:pPr>
            <a:r>
              <a:rPr lang="en-US" altLang="ko-KR" sz="2400" dirty="0">
                <a:solidFill>
                  <a:schemeClr val="tx1"/>
                </a:solidFill>
                <a:latin typeface="한화고딕 R" panose="02020503020101020101" pitchFamily="18" charset="-127"/>
                <a:ea typeface="한화고딕 R" panose="02020503020101020101" pitchFamily="18" charset="-127"/>
              </a:rPr>
              <a:t>- I do not engage in unjustified acts with the counterparty in relation to my work, I shall not pursue illegal personal interests, and I shall not infringe on the interests of the company if there is a conflict of interest with the company due to a personal relationship.</a:t>
            </a:r>
            <a:endParaRPr lang="ko-KR" altLang="en-US" sz="2400" dirty="0">
              <a:solidFill>
                <a:schemeClr val="tx1"/>
              </a:solidFill>
              <a:latin typeface="한화고딕 R" panose="02020503020101020101" pitchFamily="18" charset="-127"/>
              <a:ea typeface="한화고딕 R" panose="02020503020101020101" pitchFamily="18" charset="-127"/>
            </a:endParaRPr>
          </a:p>
        </p:txBody>
      </p:sp>
      <p:sp>
        <p:nvSpPr>
          <p:cNvPr id="15" name="Subtitle 3"/>
          <p:cNvSpPr txBox="1">
            <a:spLocks/>
          </p:cNvSpPr>
          <p:nvPr/>
        </p:nvSpPr>
        <p:spPr bwMode="auto">
          <a:xfrm>
            <a:off x="938387" y="813662"/>
            <a:ext cx="7860174" cy="897467"/>
          </a:xfrm>
          <a:prstGeom prst="rect">
            <a:avLst/>
          </a:prstGeom>
          <a:noFill/>
          <a:ln w="9525">
            <a:noFill/>
            <a:miter lim="800000"/>
            <a:headEnd/>
            <a:tailEnd/>
          </a:ln>
        </p:spPr>
        <p:txBody>
          <a:bodyPr lIns="0" tIns="0" rIns="0" bIns="0"/>
          <a:lstStyle/>
          <a:p>
            <a:pPr marL="321737" indent="-321737">
              <a:buSzPct val="100000"/>
              <a:defRPr/>
            </a:pPr>
            <a:r>
              <a:rPr lang="en-US" altLang="ko-KR" sz="4800" kern="0" dirty="0">
                <a:latin typeface="한화고딕 R" panose="02020503020101020101" pitchFamily="18" charset="-127"/>
                <a:ea typeface="한화고딕 R" panose="02020503020101020101" pitchFamily="18" charset="-127"/>
              </a:rPr>
              <a:t>Code of Conduct</a:t>
            </a:r>
            <a:r>
              <a:rPr lang="ko-KR" altLang="en-US" sz="4978" kern="0" dirty="0">
                <a:latin typeface="한화고딕 R" panose="02020503020101020101" pitchFamily="18" charset="-127"/>
                <a:ea typeface="한화고딕 R" panose="02020503020101020101" pitchFamily="18" charset="-127"/>
              </a:rPr>
              <a:t> </a:t>
            </a:r>
            <a:r>
              <a:rPr lang="ko-KR" altLang="en-US" sz="4978" kern="0" dirty="0">
                <a:solidFill>
                  <a:srgbClr val="4B629C"/>
                </a:solidFill>
                <a:latin typeface="한화고딕 R" panose="02020503020101020101" pitchFamily="18" charset="-127"/>
                <a:ea typeface="한화고딕 R" panose="02020503020101020101" pitchFamily="18" charset="-127"/>
              </a:rPr>
              <a:t>  </a:t>
            </a:r>
          </a:p>
        </p:txBody>
      </p:sp>
    </p:spTree>
    <p:extLst>
      <p:ext uri="{BB962C8B-B14F-4D97-AF65-F5344CB8AC3E}">
        <p14:creationId xmlns:p14="http://schemas.microsoft.com/office/powerpoint/2010/main" val="305150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938388" y="3855428"/>
            <a:ext cx="10368848" cy="3505789"/>
          </a:xfrm>
          <a:prstGeom prst="roundRect">
            <a:avLst>
              <a:gd name="adj" fmla="val 6919"/>
            </a:avLst>
          </a:prstGeom>
          <a:noFill/>
          <a:ln w="3175">
            <a:noFill/>
          </a:ln>
          <a:scene3d>
            <a:camera prst="orthographicFront"/>
            <a:lightRig rig="threePt" dir="t"/>
          </a:scene3d>
          <a:sp3d>
            <a:bevelT/>
          </a:sp3d>
        </p:spPr>
        <p:txBody>
          <a:bodyPr>
            <a:spAutoFit/>
          </a:bodyPr>
          <a:lstStyle/>
          <a:p>
            <a:pPr>
              <a:defRPr/>
            </a:pPr>
            <a:r>
              <a:rPr lang="ko-KR" altLang="en-US" sz="2133" dirty="0">
                <a:solidFill>
                  <a:prstClr val="black"/>
                </a:solidFill>
                <a:latin typeface="+mn-ea"/>
              </a:rPr>
              <a:t>   </a:t>
            </a:r>
            <a:endParaRPr lang="en-US" altLang="ko-KR" sz="2133" dirty="0">
              <a:solidFill>
                <a:prstClr val="black"/>
              </a:solidFill>
              <a:latin typeface="+mn-ea"/>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 I always listen to customers' opinions and make customer satisfaction my top priority.</a:t>
            </a:r>
          </a:p>
          <a:p>
            <a:pPr>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 I keep my promises to customers based on trust and loyalty, and constantly strive to protect the interests of my customers.</a:t>
            </a:r>
          </a:p>
          <a:p>
            <a:pPr>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a:t>
            </a:r>
            <a:r>
              <a:rPr lang="ko-KR" altLang="en-US" sz="2400" dirty="0">
                <a:solidFill>
                  <a:prstClr val="black"/>
                </a:solidFill>
                <a:latin typeface="한화고딕 EL" panose="02020503020101020101" pitchFamily="18" charset="-127"/>
                <a:ea typeface="한화고딕 EL" panose="02020503020101020101" pitchFamily="18" charset="-127"/>
              </a:rPr>
              <a:t> </a:t>
            </a:r>
            <a:r>
              <a:rPr lang="en-US" altLang="ko-KR" sz="2400" dirty="0">
                <a:solidFill>
                  <a:prstClr val="black"/>
                </a:solidFill>
                <a:latin typeface="한화고딕 EL" panose="02020503020101020101" pitchFamily="18" charset="-127"/>
                <a:ea typeface="한화고딕 EL" panose="02020503020101020101" pitchFamily="18" charset="-127"/>
              </a:rPr>
              <a:t>I do my best to protect customers so that they do not suffer unfair damage due to leakage of personal information.</a:t>
            </a:r>
            <a:endParaRPr lang="en-US" altLang="ko-KR" sz="2400" dirty="0">
              <a:solidFill>
                <a:srgbClr val="0000FF"/>
              </a:solidFill>
              <a:latin typeface="한화고딕 EL" panose="02020503020101020101" pitchFamily="18" charset="-127"/>
              <a:ea typeface="한화고딕 EL" panose="02020503020101020101" pitchFamily="18" charset="-127"/>
            </a:endParaRPr>
          </a:p>
        </p:txBody>
      </p:sp>
      <p:sp>
        <p:nvSpPr>
          <p:cNvPr id="14" name="TextBox 13"/>
          <p:cNvSpPr txBox="1"/>
          <p:nvPr/>
        </p:nvSpPr>
        <p:spPr>
          <a:xfrm>
            <a:off x="900286" y="10006562"/>
            <a:ext cx="10368848" cy="5423886"/>
          </a:xfrm>
          <a:prstGeom prst="roundRect">
            <a:avLst>
              <a:gd name="adj" fmla="val 6919"/>
            </a:avLst>
          </a:prstGeom>
          <a:noFill/>
          <a:ln w="3175">
            <a:noFill/>
          </a:ln>
          <a:scene3d>
            <a:camera prst="orthographicFront"/>
            <a:lightRig rig="threePt" dir="t"/>
          </a:scene3d>
          <a:sp3d>
            <a:bevelT/>
          </a:sp3d>
        </p:spPr>
        <p:txBody>
          <a:bodyPr>
            <a:spAutoFit/>
          </a:bodyPr>
          <a:lstStyle/>
          <a:p>
            <a:pPr eaLnBrk="1" latinLnBrk="1" hangingPunct="1">
              <a:defRPr/>
            </a:pPr>
            <a:endParaRPr lang="ko-KR" altLang="en-US" sz="2133" dirty="0">
              <a:latin typeface="한화고딕 EL" panose="02020503020101020101" pitchFamily="18" charset="-127"/>
              <a:ea typeface="한화고딕 EL" panose="02020503020101020101" pitchFamily="18" charset="-127"/>
            </a:endParaRPr>
          </a:p>
          <a:p>
            <a:pPr>
              <a:defRPr/>
            </a:pPr>
            <a:r>
              <a:rPr lang="ko-KR" altLang="en-US" sz="2133" dirty="0">
                <a:latin typeface="한화고딕 EL" panose="02020503020101020101" pitchFamily="18" charset="-127"/>
                <a:ea typeface="한화고딕 EL" panose="02020503020101020101" pitchFamily="18" charset="-127"/>
              </a:rPr>
              <a:t>  </a:t>
            </a:r>
            <a:r>
              <a:rPr lang="en-US" altLang="ko-KR" sz="2400" dirty="0">
                <a:latin typeface="한화고딕 EL" panose="02020503020101020101" pitchFamily="18" charset="-127"/>
                <a:ea typeface="한화고딕 EL" panose="02020503020101020101" pitchFamily="18" charset="-127"/>
              </a:rPr>
              <a:t> · I comply with the fair-trade laws applicable to the country and region where I conduct business activities and conduct legal and appropriate transactions through free market </a:t>
            </a:r>
            <a:r>
              <a:rPr lang="en-US" altLang="ko-KR" sz="2400">
                <a:latin typeface="한화고딕 EL" panose="02020503020101020101" pitchFamily="18" charset="-127"/>
                <a:ea typeface="한화고딕 EL" panose="02020503020101020101" pitchFamily="18" charset="-127"/>
              </a:rPr>
              <a:t>competition</a:t>
            </a:r>
            <a:r>
              <a:rPr lang="en-US" altLang="ko-KR" sz="2400" smtClean="0">
                <a:latin typeface="한화고딕 EL" panose="02020503020101020101" pitchFamily="18" charset="-127"/>
                <a:ea typeface="한화고딕 EL" panose="02020503020101020101" pitchFamily="18" charset="-127"/>
              </a:rPr>
              <a:t>.</a:t>
            </a:r>
          </a:p>
          <a:p>
            <a:pPr>
              <a:defRPr/>
            </a:pPr>
            <a:endParaRPr lang="en-US" altLang="ko-KR" sz="2400" dirty="0">
              <a:latin typeface="한화고딕 EL" panose="02020503020101020101" pitchFamily="18" charset="-127"/>
              <a:ea typeface="한화고딕 EL" panose="02020503020101020101" pitchFamily="18" charset="-127"/>
            </a:endParaRPr>
          </a:p>
          <a:p>
            <a:pPr>
              <a:defRPr/>
            </a:pPr>
            <a:r>
              <a:rPr lang="en-US" altLang="ko-KR" sz="2400" dirty="0">
                <a:latin typeface="한화고딕 EL" panose="02020503020101020101" pitchFamily="18" charset="-127"/>
                <a:ea typeface="한화고딕 EL" panose="02020503020101020101" pitchFamily="18" charset="-127"/>
              </a:rPr>
              <a:t>   · In selecting business partners, I provide fair trading opportunities in accordance with the standards and procedures stipulated in the relevant laws and regulations and strive for transparent and fair transactions.</a:t>
            </a:r>
          </a:p>
          <a:p>
            <a:pPr>
              <a:defRPr/>
            </a:pPr>
            <a:endParaRPr lang="en-US" altLang="ko-KR" sz="2400" dirty="0">
              <a:latin typeface="한화고딕 EL" panose="02020503020101020101" pitchFamily="18" charset="-127"/>
              <a:ea typeface="한화고딕 EL" panose="02020503020101020101" pitchFamily="18" charset="-127"/>
            </a:endParaRPr>
          </a:p>
          <a:p>
            <a:pPr>
              <a:defRPr/>
            </a:pPr>
            <a:r>
              <a:rPr lang="en-US" altLang="ko-KR" sz="2400" dirty="0">
                <a:latin typeface="한화고딕 EL" panose="02020503020101020101" pitchFamily="18" charset="-127"/>
                <a:ea typeface="한화고딕 EL" panose="02020503020101020101" pitchFamily="18" charset="-127"/>
              </a:rPr>
              <a:t>   · I maintain mutual trust and cooperation and respect the intellectual property rights and trade secrets of our business partners.</a:t>
            </a:r>
          </a:p>
          <a:p>
            <a:pPr>
              <a:defRPr/>
            </a:pPr>
            <a:endParaRPr lang="en-US" altLang="ko-KR" sz="2400" dirty="0">
              <a:latin typeface="한화고딕 EL" panose="02020503020101020101" pitchFamily="18" charset="-127"/>
              <a:ea typeface="한화고딕 EL" panose="02020503020101020101" pitchFamily="18" charset="-127"/>
            </a:endParaRPr>
          </a:p>
          <a:p>
            <a:pPr>
              <a:defRPr/>
            </a:pPr>
            <a:r>
              <a:rPr lang="en-US" altLang="ko-KR" sz="2400" dirty="0">
                <a:latin typeface="한화고딕 EL" panose="02020503020101020101" pitchFamily="18" charset="-127"/>
                <a:ea typeface="한화고딕 EL" panose="02020503020101020101" pitchFamily="18" charset="-127"/>
              </a:rPr>
              <a:t>   · I do not engage in unfair management interference, rude remarks or unfair acts using a superior position in relation to business partners.</a:t>
            </a:r>
          </a:p>
        </p:txBody>
      </p:sp>
      <p:sp>
        <p:nvSpPr>
          <p:cNvPr id="24" name="모서리가 둥근 직사각형 23"/>
          <p:cNvSpPr/>
          <p:nvPr/>
        </p:nvSpPr>
        <p:spPr>
          <a:xfrm>
            <a:off x="900290" y="2509507"/>
            <a:ext cx="10368844" cy="159892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ko-KR" altLang="en-US" sz="2844" dirty="0">
                <a:solidFill>
                  <a:schemeClr val="tx1"/>
                </a:solidFill>
                <a:latin typeface="한화고딕 R" panose="02020503020101020101" pitchFamily="18" charset="-127"/>
                <a:ea typeface="한화고딕 R" panose="02020503020101020101" pitchFamily="18" charset="-127"/>
              </a:rPr>
              <a:t> </a:t>
            </a:r>
            <a:r>
              <a:rPr lang="en-US" altLang="ko-KR" sz="2800" dirty="0">
                <a:solidFill>
                  <a:schemeClr val="tx1"/>
                </a:solidFill>
                <a:latin typeface="한화고딕 R" panose="02020503020101020101" pitchFamily="18" charset="-127"/>
                <a:ea typeface="한화고딕 R" panose="02020503020101020101" pitchFamily="18" charset="-127"/>
              </a:rPr>
              <a:t>7. Respect for customers</a:t>
            </a:r>
          </a:p>
          <a:p>
            <a:pPr>
              <a:lnSpc>
                <a:spcPct val="150000"/>
              </a:lnSpc>
              <a:defRPr/>
            </a:pPr>
            <a:r>
              <a:rPr lang="en-US" altLang="ko-KR" sz="2400" dirty="0">
                <a:solidFill>
                  <a:schemeClr val="tx1"/>
                </a:solidFill>
                <a:latin typeface="한화고딕 R" panose="02020503020101020101" pitchFamily="18" charset="-127"/>
                <a:ea typeface="한화고딕 R" panose="02020503020101020101" pitchFamily="18" charset="-127"/>
              </a:rPr>
              <a:t>    - I respect the diverse opinions of our customers and do our best for their trust and satisfaction.</a:t>
            </a:r>
            <a:endParaRPr lang="ko-KR" altLang="en-US" sz="2400" dirty="0">
              <a:solidFill>
                <a:schemeClr val="tx1"/>
              </a:solidFill>
              <a:latin typeface="한화고딕 R" panose="02020503020101020101" pitchFamily="18" charset="-127"/>
              <a:ea typeface="한화고딕 R" panose="02020503020101020101" pitchFamily="18" charset="-127"/>
            </a:endParaRPr>
          </a:p>
        </p:txBody>
      </p:sp>
      <p:sp>
        <p:nvSpPr>
          <p:cNvPr id="13" name="모서리가 둥근 직사각형 12"/>
          <p:cNvSpPr/>
          <p:nvPr/>
        </p:nvSpPr>
        <p:spPr>
          <a:xfrm>
            <a:off x="938392" y="7862263"/>
            <a:ext cx="10368844" cy="265229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ko-KR" altLang="en-US" sz="2800" dirty="0">
                <a:solidFill>
                  <a:schemeClr val="tx1"/>
                </a:solidFill>
                <a:latin typeface="한화고딕 R" panose="02020503020101020101" pitchFamily="18" charset="-127"/>
                <a:ea typeface="한화고딕 R" panose="02020503020101020101" pitchFamily="18" charset="-127"/>
              </a:rPr>
              <a:t> </a:t>
            </a:r>
            <a:r>
              <a:rPr lang="en-US" altLang="ko-KR" sz="2800" dirty="0">
                <a:solidFill>
                  <a:schemeClr val="tx1"/>
                </a:solidFill>
                <a:latin typeface="한화고딕 R" panose="02020503020101020101" pitchFamily="18" charset="-127"/>
                <a:ea typeface="한화고딕 R" panose="02020503020101020101" pitchFamily="18" charset="-127"/>
              </a:rPr>
              <a:t>8. Fair Market Competition and Win-Win with Business Partners</a:t>
            </a:r>
            <a:r>
              <a:rPr lang="en-US" altLang="ko-KR" sz="2400" dirty="0">
                <a:solidFill>
                  <a:schemeClr val="tx1"/>
                </a:solidFill>
                <a:latin typeface="한화고딕 R" panose="02020503020101020101" pitchFamily="18" charset="-127"/>
                <a:ea typeface="한화고딕 R" panose="02020503020101020101" pitchFamily="18" charset="-127"/>
              </a:rPr>
              <a:t>    </a:t>
            </a:r>
          </a:p>
          <a:p>
            <a:pPr>
              <a:lnSpc>
                <a:spcPct val="150000"/>
              </a:lnSpc>
              <a:defRPr/>
            </a:pPr>
            <a:r>
              <a:rPr lang="en-US" altLang="ko-KR" sz="2400" dirty="0">
                <a:solidFill>
                  <a:schemeClr val="tx1"/>
                </a:solidFill>
                <a:latin typeface="한화고딕 R" panose="02020503020101020101" pitchFamily="18" charset="-127"/>
                <a:ea typeface="한화고딕 R" panose="02020503020101020101" pitchFamily="18" charset="-127"/>
              </a:rPr>
              <a:t>- I trade through fair and free competition in the market, pursue mutual benefit and development as partners through win-win growth with business partners, and do not engage in unfair acts.</a:t>
            </a:r>
            <a:endParaRPr lang="ko-KR" altLang="en-US" sz="2400" dirty="0">
              <a:solidFill>
                <a:schemeClr val="tx1"/>
              </a:solidFill>
              <a:latin typeface="한화고딕 R" panose="02020503020101020101" pitchFamily="18" charset="-127"/>
              <a:ea typeface="한화고딕 R" panose="02020503020101020101" pitchFamily="18" charset="-127"/>
            </a:endParaRPr>
          </a:p>
        </p:txBody>
      </p:sp>
      <p:sp>
        <p:nvSpPr>
          <p:cNvPr id="15" name="Subtitle 3"/>
          <p:cNvSpPr txBox="1">
            <a:spLocks/>
          </p:cNvSpPr>
          <p:nvPr/>
        </p:nvSpPr>
        <p:spPr bwMode="auto">
          <a:xfrm>
            <a:off x="938387" y="813662"/>
            <a:ext cx="7860174" cy="897467"/>
          </a:xfrm>
          <a:prstGeom prst="rect">
            <a:avLst/>
          </a:prstGeom>
          <a:noFill/>
          <a:ln w="9525">
            <a:noFill/>
            <a:miter lim="800000"/>
            <a:headEnd/>
            <a:tailEnd/>
          </a:ln>
        </p:spPr>
        <p:txBody>
          <a:bodyPr lIns="0" tIns="0" rIns="0" bIns="0"/>
          <a:lstStyle/>
          <a:p>
            <a:pPr marL="321737" indent="-321737">
              <a:buSzPct val="100000"/>
              <a:defRPr/>
            </a:pPr>
            <a:r>
              <a:rPr lang="en-US" altLang="ko-KR" sz="4800" kern="0" dirty="0">
                <a:latin typeface="한화고딕 R" panose="02020503020101020101" pitchFamily="18" charset="-127"/>
                <a:ea typeface="한화고딕 R" panose="02020503020101020101" pitchFamily="18" charset="-127"/>
              </a:rPr>
              <a:t>Code of Conduct</a:t>
            </a:r>
            <a:r>
              <a:rPr lang="ko-KR" altLang="en-US" sz="4978" kern="0" dirty="0">
                <a:latin typeface="한화고딕 R" panose="02020503020101020101" pitchFamily="18" charset="-127"/>
                <a:ea typeface="한화고딕 R" panose="02020503020101020101" pitchFamily="18" charset="-127"/>
              </a:rPr>
              <a:t> </a:t>
            </a:r>
            <a:r>
              <a:rPr lang="ko-KR" altLang="en-US" sz="4978" kern="0" dirty="0">
                <a:solidFill>
                  <a:srgbClr val="4B629C"/>
                </a:solidFill>
                <a:latin typeface="한화고딕 R" panose="02020503020101020101" pitchFamily="18" charset="-127"/>
                <a:ea typeface="한화고딕 R" panose="02020503020101020101" pitchFamily="18" charset="-127"/>
              </a:rPr>
              <a:t>  </a:t>
            </a:r>
          </a:p>
        </p:txBody>
      </p:sp>
    </p:spTree>
    <p:extLst>
      <p:ext uri="{BB962C8B-B14F-4D97-AF65-F5344CB8AC3E}">
        <p14:creationId xmlns:p14="http://schemas.microsoft.com/office/powerpoint/2010/main" val="3435971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900286" y="4553506"/>
            <a:ext cx="10368848" cy="3932099"/>
          </a:xfrm>
          <a:prstGeom prst="roundRect">
            <a:avLst>
              <a:gd name="adj" fmla="val 6919"/>
            </a:avLst>
          </a:prstGeom>
          <a:noFill/>
          <a:ln w="3175">
            <a:noFill/>
          </a:ln>
          <a:scene3d>
            <a:camera prst="orthographicFront"/>
            <a:lightRig rig="threePt" dir="t"/>
          </a:scene3d>
          <a:sp3d>
            <a:bevelT/>
          </a:sp3d>
        </p:spPr>
        <p:txBody>
          <a:bodyPr>
            <a:spAutoFit/>
          </a:bodyPr>
          <a:lstStyle/>
          <a:p>
            <a:pPr>
              <a:defRPr/>
            </a:pPr>
            <a:r>
              <a:rPr lang="ko-KR" altLang="en-US" sz="2133" dirty="0">
                <a:solidFill>
                  <a:prstClr val="black"/>
                </a:solidFill>
                <a:latin typeface="한화고딕 EL" panose="02020503020101020101" pitchFamily="18" charset="-127"/>
                <a:ea typeface="한화고딕 EL" panose="02020503020101020101" pitchFamily="18" charset="-127"/>
              </a:rPr>
              <a:t>   </a:t>
            </a:r>
            <a:r>
              <a:rPr lang="en-US" altLang="ko-KR" sz="2400" dirty="0">
                <a:solidFill>
                  <a:prstClr val="black"/>
                </a:solidFill>
                <a:latin typeface="한화고딕 EL" panose="02020503020101020101" pitchFamily="18" charset="-127"/>
                <a:ea typeface="한화고딕 EL" panose="02020503020101020101" pitchFamily="18" charset="-127"/>
              </a:rPr>
              <a:t>· </a:t>
            </a:r>
            <a:r>
              <a:rPr lang="en-US" altLang="ko-KR" sz="2400" dirty="0">
                <a:latin typeface="한화고딕 EL" panose="02020503020101020101" pitchFamily="18" charset="-127"/>
                <a:ea typeface="한화고딕 EL" panose="02020503020101020101" pitchFamily="18" charset="-127"/>
              </a:rPr>
              <a:t>I comply with the ethical norms of our society in my individual actions and earn social trust.</a:t>
            </a: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 </a:t>
            </a:r>
            <a:r>
              <a:rPr lang="en-US" altLang="ko-KR" sz="2400" dirty="0">
                <a:latin typeface="한화고딕 EL" panose="02020503020101020101" pitchFamily="18" charset="-127"/>
                <a:ea typeface="한화고딕 EL" panose="02020503020101020101" pitchFamily="18" charset="-127"/>
              </a:rPr>
              <a:t>I strive to realize the universal values of society so that my activities can be in harmony with society.</a:t>
            </a: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a:t>
            </a:r>
            <a:r>
              <a:rPr lang="ko-KR" altLang="en-US" sz="2400" dirty="0">
                <a:solidFill>
                  <a:prstClr val="black"/>
                </a:solidFill>
                <a:latin typeface="한화고딕 EL" panose="02020503020101020101" pitchFamily="18" charset="-127"/>
                <a:ea typeface="한화고딕 EL" panose="02020503020101020101" pitchFamily="18" charset="-127"/>
              </a:rPr>
              <a:t> </a:t>
            </a:r>
            <a:r>
              <a:rPr lang="ko-KR" altLang="en-US" sz="2400" dirty="0">
                <a:solidFill>
                  <a:schemeClr val="tx1"/>
                </a:solidFill>
                <a:latin typeface="한화고딕 EL" panose="02020503020101020101" pitchFamily="18" charset="-127"/>
                <a:ea typeface="한화고딕 EL" panose="02020503020101020101" pitchFamily="18" charset="-127"/>
              </a:rPr>
              <a:t> </a:t>
            </a:r>
            <a:r>
              <a:rPr lang="en-US" altLang="ko-KR" sz="2400" dirty="0">
                <a:latin typeface="한화고딕 EL" panose="02020503020101020101" pitchFamily="18" charset="-127"/>
                <a:ea typeface="한화고딕 EL" panose="02020503020101020101" pitchFamily="18" charset="-127"/>
              </a:rPr>
              <a:t>I respect my personal values, beliefs, and political opinions, but I also respect the universality and diversity of our society, and I maintain a neutral stance on social issues and political views in relation to the company's business practices.</a:t>
            </a:r>
            <a:endParaRPr lang="en-US" altLang="ko-KR" sz="2400" dirty="0">
              <a:solidFill>
                <a:srgbClr val="0000FF"/>
              </a:solidFill>
              <a:latin typeface="한화고딕 EL" panose="02020503020101020101" pitchFamily="18" charset="-127"/>
              <a:ea typeface="한화고딕 EL" panose="02020503020101020101" pitchFamily="18" charset="-127"/>
            </a:endParaRPr>
          </a:p>
        </p:txBody>
      </p:sp>
      <p:sp>
        <p:nvSpPr>
          <p:cNvPr id="14" name="TextBox 13"/>
          <p:cNvSpPr txBox="1"/>
          <p:nvPr/>
        </p:nvSpPr>
        <p:spPr>
          <a:xfrm>
            <a:off x="938387" y="10823759"/>
            <a:ext cx="10368848" cy="3505789"/>
          </a:xfrm>
          <a:prstGeom prst="roundRect">
            <a:avLst>
              <a:gd name="adj" fmla="val 6919"/>
            </a:avLst>
          </a:prstGeom>
          <a:noFill/>
          <a:ln w="3175">
            <a:noFill/>
          </a:ln>
          <a:scene3d>
            <a:camera prst="orthographicFront"/>
            <a:lightRig rig="threePt" dir="t"/>
          </a:scene3d>
          <a:sp3d>
            <a:bevelT/>
          </a:sp3d>
        </p:spPr>
        <p:txBody>
          <a:bodyPr>
            <a:spAutoFit/>
          </a:bodyPr>
          <a:lstStyle/>
          <a:p>
            <a:pPr eaLnBrk="1" latinLnBrk="1" hangingPunct="1">
              <a:defRPr/>
            </a:pPr>
            <a:endParaRPr lang="ko-KR" altLang="en-US" sz="2133" dirty="0">
              <a:solidFill>
                <a:prstClr val="black"/>
              </a:solidFill>
              <a:latin typeface="+mn-ea"/>
            </a:endParaRPr>
          </a:p>
          <a:p>
            <a:pPr>
              <a:defRPr/>
            </a:pPr>
            <a:r>
              <a:rPr lang="ko-KR" altLang="en-US" sz="2133" dirty="0">
                <a:solidFill>
                  <a:schemeClr val="bg2">
                    <a:lumMod val="25000"/>
                  </a:schemeClr>
                </a:solidFill>
                <a:latin typeface="한화고딕 EL" panose="02020503020101020101" pitchFamily="18" charset="-127"/>
                <a:ea typeface="한화고딕 EL" panose="02020503020101020101" pitchFamily="18" charset="-127"/>
              </a:rPr>
              <a:t>  </a:t>
            </a:r>
            <a:r>
              <a:rPr lang="en-US" altLang="ko-KR" sz="2400" dirty="0">
                <a:solidFill>
                  <a:schemeClr val="bg2">
                    <a:lumMod val="25000"/>
                  </a:schemeClr>
                </a:solidFill>
                <a:latin typeface="한화고딕 EL" panose="02020503020101020101" pitchFamily="18" charset="-127"/>
                <a:ea typeface="한화고딕 EL" panose="02020503020101020101" pitchFamily="18" charset="-127"/>
              </a:rPr>
              <a:t> · I comply with globally accepted standards such as international agreements, international accounting standards, and ESG-related </a:t>
            </a:r>
            <a:r>
              <a:rPr lang="en-US" altLang="ko-KR" sz="2400">
                <a:solidFill>
                  <a:schemeClr val="bg2">
                    <a:lumMod val="25000"/>
                  </a:schemeClr>
                </a:solidFill>
                <a:latin typeface="한화고딕 EL" panose="02020503020101020101" pitchFamily="18" charset="-127"/>
                <a:ea typeface="한화고딕 EL" panose="02020503020101020101" pitchFamily="18" charset="-127"/>
              </a:rPr>
              <a:t>norms</a:t>
            </a:r>
            <a:r>
              <a:rPr lang="en-US" altLang="ko-KR" sz="2400" smtClean="0">
                <a:solidFill>
                  <a:schemeClr val="bg2">
                    <a:lumMod val="25000"/>
                  </a:schemeClr>
                </a:solidFill>
                <a:latin typeface="한화고딕 EL" panose="02020503020101020101" pitchFamily="18" charset="-127"/>
                <a:ea typeface="한화고딕 EL" panose="02020503020101020101" pitchFamily="18" charset="-127"/>
              </a:rPr>
              <a:t>.</a:t>
            </a:r>
          </a:p>
          <a:p>
            <a:pPr>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prstClr val="black"/>
                </a:solidFill>
                <a:latin typeface="한화고딕 EL" panose="02020503020101020101" pitchFamily="18" charset="-127"/>
                <a:ea typeface="한화고딕 EL" panose="02020503020101020101" pitchFamily="18" charset="-127"/>
              </a:rPr>
              <a:t>   · I have a broad understanding of the culture and traditions of the local community abroad and respect the values of the local </a:t>
            </a:r>
            <a:r>
              <a:rPr lang="en-US" altLang="ko-KR" sz="2400">
                <a:solidFill>
                  <a:prstClr val="black"/>
                </a:solidFill>
                <a:latin typeface="한화고딕 EL" panose="02020503020101020101" pitchFamily="18" charset="-127"/>
                <a:ea typeface="한화고딕 EL" panose="02020503020101020101" pitchFamily="18" charset="-127"/>
              </a:rPr>
              <a:t>community</a:t>
            </a:r>
            <a:r>
              <a:rPr lang="en-US" altLang="ko-KR" sz="2400" smtClean="0">
                <a:solidFill>
                  <a:prstClr val="black"/>
                </a:solidFill>
                <a:latin typeface="한화고딕 EL" panose="02020503020101020101" pitchFamily="18" charset="-127"/>
                <a:ea typeface="한화고딕 EL" panose="02020503020101020101" pitchFamily="18" charset="-127"/>
              </a:rPr>
              <a:t>.</a:t>
            </a:r>
          </a:p>
          <a:p>
            <a:pPr>
              <a:defRPr/>
            </a:pPr>
            <a:endParaRPr lang="en-US" altLang="ko-KR" sz="2400" dirty="0">
              <a:solidFill>
                <a:prstClr val="black"/>
              </a:solidFill>
              <a:latin typeface="한화고딕 EL" panose="02020503020101020101" pitchFamily="18" charset="-127"/>
              <a:ea typeface="한화고딕 EL" panose="02020503020101020101" pitchFamily="18" charset="-127"/>
            </a:endParaRPr>
          </a:p>
          <a:p>
            <a:pPr>
              <a:defRPr/>
            </a:pPr>
            <a:r>
              <a:rPr lang="en-US" altLang="ko-KR" sz="2400" dirty="0">
                <a:solidFill>
                  <a:schemeClr val="bg2">
                    <a:lumMod val="25000"/>
                  </a:schemeClr>
                </a:solidFill>
                <a:latin typeface="한화고딕 EL" panose="02020503020101020101" pitchFamily="18" charset="-127"/>
                <a:ea typeface="한화고딕 EL" panose="02020503020101020101" pitchFamily="18" charset="-127"/>
              </a:rPr>
              <a:t>   · As a global corporate citizen, I strive to achieve sustainable development for all.</a:t>
            </a:r>
            <a:endParaRPr lang="en-US" altLang="ko-KR" sz="2400" dirty="0">
              <a:solidFill>
                <a:srgbClr val="0000FF"/>
              </a:solidFill>
              <a:latin typeface="한화고딕 EL" panose="02020503020101020101" pitchFamily="18" charset="-127"/>
              <a:ea typeface="한화고딕 EL" panose="02020503020101020101" pitchFamily="18" charset="-127"/>
            </a:endParaRPr>
          </a:p>
        </p:txBody>
      </p:sp>
      <p:sp>
        <p:nvSpPr>
          <p:cNvPr id="24" name="모서리가 둥근 직사각형 23"/>
          <p:cNvSpPr/>
          <p:nvPr/>
        </p:nvSpPr>
        <p:spPr>
          <a:xfrm>
            <a:off x="900290" y="2266642"/>
            <a:ext cx="10368844" cy="228595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ko-KR" altLang="en-US" sz="2800" dirty="0">
                <a:solidFill>
                  <a:schemeClr val="tx1"/>
                </a:solidFill>
                <a:latin typeface="한화고딕 R" panose="02020503020101020101" pitchFamily="18" charset="-127"/>
                <a:ea typeface="한화고딕 R" panose="02020503020101020101" pitchFamily="18" charset="-127"/>
              </a:rPr>
              <a:t> </a:t>
            </a:r>
            <a:r>
              <a:rPr lang="en-US" altLang="ko-KR" sz="2800" dirty="0">
                <a:solidFill>
                  <a:schemeClr val="tx1"/>
                </a:solidFill>
                <a:latin typeface="한화고딕 R" panose="02020503020101020101" pitchFamily="18" charset="-127"/>
                <a:ea typeface="한화고딕 R" panose="02020503020101020101" pitchFamily="18" charset="-127"/>
              </a:rPr>
              <a:t>9. Respect for Social Values</a:t>
            </a:r>
          </a:p>
          <a:p>
            <a:pPr>
              <a:lnSpc>
                <a:spcPct val="150000"/>
              </a:lnSpc>
              <a:defRPr/>
            </a:pPr>
            <a:r>
              <a:rPr lang="en-US" altLang="ko-KR" sz="2400" dirty="0">
                <a:solidFill>
                  <a:schemeClr val="tx1"/>
                </a:solidFill>
                <a:latin typeface="한화고딕 R" panose="02020503020101020101" pitchFamily="18" charset="-127"/>
                <a:ea typeface="한화고딕 R" panose="02020503020101020101" pitchFamily="18" charset="-127"/>
              </a:rPr>
              <a:t>    - I pursue the universal values of our society, respect social norms and promises, and secure social trust in my work performance.</a:t>
            </a:r>
            <a:endParaRPr lang="ko-KR" altLang="en-US" sz="2400" dirty="0">
              <a:solidFill>
                <a:schemeClr val="tx1"/>
              </a:solidFill>
              <a:latin typeface="한화고딕 R" panose="02020503020101020101" pitchFamily="18" charset="-127"/>
              <a:ea typeface="한화고딕 R" panose="02020503020101020101" pitchFamily="18" charset="-127"/>
            </a:endParaRPr>
          </a:p>
        </p:txBody>
      </p:sp>
      <p:sp>
        <p:nvSpPr>
          <p:cNvPr id="13" name="모서리가 둥근 직사각형 12"/>
          <p:cNvSpPr/>
          <p:nvPr/>
        </p:nvSpPr>
        <p:spPr>
          <a:xfrm>
            <a:off x="1027289" y="9047621"/>
            <a:ext cx="10368844" cy="21310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ko-KR" altLang="en-US" sz="2800" dirty="0">
                <a:solidFill>
                  <a:schemeClr val="tx1"/>
                </a:solidFill>
                <a:latin typeface="+mn-ea"/>
              </a:rPr>
              <a:t> </a:t>
            </a:r>
            <a:r>
              <a:rPr lang="en-US" altLang="ko-KR" sz="2800" dirty="0">
                <a:solidFill>
                  <a:schemeClr val="tx1"/>
                </a:solidFill>
                <a:latin typeface="한화고딕 R" panose="02020503020101020101" pitchFamily="18" charset="-127"/>
                <a:ea typeface="한화고딕 R" panose="02020503020101020101" pitchFamily="18" charset="-127"/>
              </a:rPr>
              <a:t>10. Compliance with Global Standards</a:t>
            </a:r>
            <a:r>
              <a:rPr lang="en-US" altLang="ko-KR" sz="2400" dirty="0">
                <a:solidFill>
                  <a:schemeClr val="tx1"/>
                </a:solidFill>
                <a:latin typeface="한화고딕 R" panose="02020503020101020101" pitchFamily="18" charset="-127"/>
                <a:ea typeface="한화고딕 R" panose="02020503020101020101" pitchFamily="18" charset="-127"/>
              </a:rPr>
              <a:t>    </a:t>
            </a:r>
          </a:p>
          <a:p>
            <a:pPr>
              <a:lnSpc>
                <a:spcPct val="150000"/>
              </a:lnSpc>
              <a:defRPr/>
            </a:pPr>
            <a:r>
              <a:rPr lang="en-US" altLang="ko-KR" sz="2400" dirty="0">
                <a:solidFill>
                  <a:schemeClr val="tx1"/>
                </a:solidFill>
                <a:latin typeface="한화고딕 R" panose="02020503020101020101" pitchFamily="18" charset="-127"/>
                <a:ea typeface="한화고딕 R" panose="02020503020101020101" pitchFamily="18" charset="-127"/>
              </a:rPr>
              <a:t>- I adhere to global standards and respect the culture and values of local communities overseas.</a:t>
            </a:r>
            <a:endParaRPr lang="ko-KR" altLang="en-US" sz="2400" dirty="0">
              <a:solidFill>
                <a:schemeClr val="tx1"/>
              </a:solidFill>
              <a:latin typeface="한화고딕 R" panose="02020503020101020101" pitchFamily="18" charset="-127"/>
              <a:ea typeface="한화고딕 R" panose="02020503020101020101" pitchFamily="18" charset="-127"/>
            </a:endParaRPr>
          </a:p>
        </p:txBody>
      </p:sp>
      <p:sp>
        <p:nvSpPr>
          <p:cNvPr id="15" name="Subtitle 3"/>
          <p:cNvSpPr txBox="1">
            <a:spLocks/>
          </p:cNvSpPr>
          <p:nvPr/>
        </p:nvSpPr>
        <p:spPr bwMode="auto">
          <a:xfrm>
            <a:off x="938387" y="813662"/>
            <a:ext cx="7860174" cy="897467"/>
          </a:xfrm>
          <a:prstGeom prst="rect">
            <a:avLst/>
          </a:prstGeom>
          <a:noFill/>
          <a:ln w="9525">
            <a:noFill/>
            <a:miter lim="800000"/>
            <a:headEnd/>
            <a:tailEnd/>
          </a:ln>
        </p:spPr>
        <p:txBody>
          <a:bodyPr lIns="0" tIns="0" rIns="0" bIns="0"/>
          <a:lstStyle/>
          <a:p>
            <a:pPr marL="321737" indent="-321737">
              <a:buSzPct val="100000"/>
              <a:defRPr/>
            </a:pPr>
            <a:r>
              <a:rPr lang="en-US" altLang="ko-KR" sz="4800" kern="0" dirty="0">
                <a:latin typeface="한화고딕 R" panose="02020503020101020101" pitchFamily="18" charset="-127"/>
                <a:ea typeface="한화고딕 R" panose="02020503020101020101" pitchFamily="18" charset="-127"/>
              </a:rPr>
              <a:t>Code of Conduct</a:t>
            </a:r>
            <a:r>
              <a:rPr lang="ko-KR" altLang="en-US" sz="4978" kern="0" dirty="0">
                <a:latin typeface="한화고딕 R" panose="02020503020101020101" pitchFamily="18" charset="-127"/>
                <a:ea typeface="한화고딕 R" panose="02020503020101020101" pitchFamily="18" charset="-127"/>
              </a:rPr>
              <a:t> </a:t>
            </a:r>
            <a:r>
              <a:rPr lang="ko-KR" altLang="en-US" sz="4978" kern="0" dirty="0">
                <a:solidFill>
                  <a:srgbClr val="4B629C"/>
                </a:solidFill>
                <a:latin typeface="한화고딕 R" panose="02020503020101020101" pitchFamily="18" charset="-127"/>
                <a:ea typeface="한화고딕 R" panose="02020503020101020101" pitchFamily="18" charset="-127"/>
              </a:rPr>
              <a:t>  </a:t>
            </a:r>
          </a:p>
        </p:txBody>
      </p:sp>
    </p:spTree>
    <p:extLst>
      <p:ext uri="{BB962C8B-B14F-4D97-AF65-F5344CB8AC3E}">
        <p14:creationId xmlns:p14="http://schemas.microsoft.com/office/powerpoint/2010/main" val="2364885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3"/>
          <p:cNvSpPr txBox="1">
            <a:spLocks/>
          </p:cNvSpPr>
          <p:nvPr/>
        </p:nvSpPr>
        <p:spPr bwMode="auto">
          <a:xfrm>
            <a:off x="1027288" y="1017676"/>
            <a:ext cx="5986741" cy="897467"/>
          </a:xfrm>
          <a:prstGeom prst="rect">
            <a:avLst/>
          </a:prstGeom>
          <a:noFill/>
          <a:ln w="9525">
            <a:noFill/>
            <a:miter lim="800000"/>
            <a:headEnd/>
            <a:tailEnd/>
          </a:ln>
        </p:spPr>
        <p:txBody>
          <a:bodyPr lIns="0" tIns="0" rIns="0" bIns="0"/>
          <a:lstStyle/>
          <a:p>
            <a:pPr marL="321737" indent="-321737">
              <a:buSzPct val="100000"/>
              <a:defRPr/>
            </a:pPr>
            <a:r>
              <a:rPr lang="ko-KR" altLang="en-US" sz="4800" kern="0" dirty="0">
                <a:solidFill>
                  <a:srgbClr val="4B629C"/>
                </a:solidFill>
                <a:latin typeface="한화고딕 R" panose="02020503020101020101" pitchFamily="18" charset="-127"/>
                <a:ea typeface="한화고딕 R" panose="02020503020101020101" pitchFamily="18" charset="-127"/>
              </a:rPr>
              <a:t>   </a:t>
            </a:r>
            <a:r>
              <a:rPr lang="en-US" altLang="ko-KR" sz="4800" kern="0" dirty="0">
                <a:latin typeface="한화고딕 R" panose="02020503020101020101" pitchFamily="18" charset="-127"/>
                <a:ea typeface="한화고딕 R" panose="02020503020101020101" pitchFamily="18" charset="-127"/>
              </a:rPr>
              <a:t>Our Responsibility</a:t>
            </a:r>
            <a:endParaRPr lang="ko-KR" altLang="en-US" sz="4800" kern="0" dirty="0">
              <a:latin typeface="한화고딕 R" panose="02020503020101020101" pitchFamily="18" charset="-127"/>
              <a:ea typeface="한화고딕 R" panose="02020503020101020101" pitchFamily="18" charset="-127"/>
            </a:endParaRPr>
          </a:p>
        </p:txBody>
      </p:sp>
      <p:grpSp>
        <p:nvGrpSpPr>
          <p:cNvPr id="18439" name="그룹 17"/>
          <p:cNvGrpSpPr>
            <a:grpSpLocks/>
          </p:cNvGrpSpPr>
          <p:nvPr/>
        </p:nvGrpSpPr>
        <p:grpSpPr bwMode="auto">
          <a:xfrm>
            <a:off x="963788" y="1118714"/>
            <a:ext cx="127001" cy="539046"/>
            <a:chOff x="260648" y="1229152"/>
            <a:chExt cx="72008" cy="303272"/>
          </a:xfrm>
        </p:grpSpPr>
        <p:sp>
          <p:nvSpPr>
            <p:cNvPr id="18" name="직사각형 17"/>
            <p:cNvSpPr/>
            <p:nvPr/>
          </p:nvSpPr>
          <p:spPr>
            <a:xfrm>
              <a:off x="260648" y="1229152"/>
              <a:ext cx="72007" cy="71452"/>
            </a:xfrm>
            <a:prstGeom prst="rect">
              <a:avLst/>
            </a:prstGeom>
            <a:solidFill>
              <a:srgbClr val="ED71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3200">
                <a:latin typeface="+mn-ea"/>
              </a:endParaRPr>
            </a:p>
          </p:txBody>
        </p:sp>
        <p:sp>
          <p:nvSpPr>
            <p:cNvPr id="19" name="직사각형 18"/>
            <p:cNvSpPr/>
            <p:nvPr/>
          </p:nvSpPr>
          <p:spPr>
            <a:xfrm>
              <a:off x="260648" y="1324421"/>
              <a:ext cx="72007" cy="20800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3200">
                <a:latin typeface="+mn-ea"/>
              </a:endParaRPr>
            </a:p>
          </p:txBody>
        </p:sp>
      </p:grpSp>
      <p:sp>
        <p:nvSpPr>
          <p:cNvPr id="10" name="TextBox 9"/>
          <p:cNvSpPr txBox="1"/>
          <p:nvPr/>
        </p:nvSpPr>
        <p:spPr>
          <a:xfrm>
            <a:off x="846664" y="2495374"/>
            <a:ext cx="10557168" cy="10838446"/>
          </a:xfrm>
          <a:prstGeom prst="roundRect">
            <a:avLst>
              <a:gd name="adj" fmla="val 6919"/>
            </a:avLst>
          </a:prstGeom>
          <a:noFill/>
          <a:ln>
            <a:noFill/>
          </a:ln>
          <a:scene3d>
            <a:camera prst="orthographicFront"/>
            <a:lightRig rig="threePt" dir="t"/>
          </a:scene3d>
          <a:sp3d>
            <a:bevelT/>
          </a:sp3d>
        </p:spPr>
        <p:txBody>
          <a:bodyPr>
            <a:spAutoFit/>
          </a:bodyPr>
          <a:lstStyle/>
          <a:p>
            <a:pPr>
              <a:lnSpc>
                <a:spcPct val="150000"/>
              </a:lnSpc>
              <a:defRPr/>
            </a:pPr>
            <a:r>
              <a:rPr lang="en-US" altLang="ko-KR" sz="2489" dirty="0">
                <a:latin typeface="한화고딕 EL" panose="02020503020101020101" pitchFamily="18" charset="-127"/>
                <a:ea typeface="한화고딕 EL" panose="02020503020101020101" pitchFamily="18" charset="-127"/>
              </a:rPr>
              <a:t>All employees must be able to fully understand and explain the Code of Conduct, laws and regulations of the company related to their work.</a:t>
            </a:r>
          </a:p>
          <a:p>
            <a:pPr>
              <a:lnSpc>
                <a:spcPct val="150000"/>
              </a:lnSpc>
              <a:defRPr/>
            </a:pPr>
            <a:r>
              <a:rPr lang="en-US" altLang="ko-KR" sz="2489" dirty="0">
                <a:latin typeface="한화고딕 EL" panose="02020503020101020101" pitchFamily="18" charset="-127"/>
                <a:ea typeface="한화고딕 EL" panose="02020503020101020101" pitchFamily="18" charset="-127"/>
              </a:rPr>
              <a:t>Therefore, the following items must be actively implemented.</a:t>
            </a:r>
          </a:p>
          <a:p>
            <a:pPr>
              <a:lnSpc>
                <a:spcPct val="150000"/>
              </a:lnSpc>
              <a:defRPr/>
            </a:pPr>
            <a:r>
              <a:rPr lang="ko-KR" altLang="en-US" sz="2489" dirty="0">
                <a:latin typeface="한화고딕 EL" panose="02020503020101020101" pitchFamily="18" charset="-127"/>
                <a:ea typeface="한화고딕 EL" panose="02020503020101020101" pitchFamily="18" charset="-127"/>
              </a:rPr>
              <a:t/>
            </a:r>
            <a:br>
              <a:rPr lang="ko-KR" altLang="en-US" sz="2489" dirty="0">
                <a:latin typeface="한화고딕 EL" panose="02020503020101020101" pitchFamily="18" charset="-127"/>
                <a:ea typeface="한화고딕 EL" panose="02020503020101020101" pitchFamily="18" charset="-127"/>
              </a:rPr>
            </a:br>
            <a:r>
              <a:rPr lang="ko-KR" altLang="en-US" sz="2489">
                <a:latin typeface="한화고딕 EL" panose="02020503020101020101" pitchFamily="18" charset="-127"/>
                <a:ea typeface="한화고딕 EL" panose="02020503020101020101" pitchFamily="18" charset="-127"/>
              </a:rPr>
              <a:t> </a:t>
            </a:r>
            <a:r>
              <a:rPr lang="ko-KR" altLang="en-US" sz="2489" smtClean="0">
                <a:latin typeface="한화고딕 EL" panose="02020503020101020101" pitchFamily="18" charset="-127"/>
                <a:ea typeface="한화고딕 EL" panose="02020503020101020101" pitchFamily="18" charset="-127"/>
              </a:rPr>
              <a:t>■</a:t>
            </a:r>
            <a:r>
              <a:rPr lang="en-US" altLang="ko-KR" sz="2489" smtClean="0">
                <a:latin typeface="한화고딕 EL" panose="02020503020101020101" pitchFamily="18" charset="-127"/>
                <a:ea typeface="한화고딕 EL" panose="02020503020101020101" pitchFamily="18" charset="-127"/>
              </a:rPr>
              <a:t>  I </a:t>
            </a:r>
            <a:r>
              <a:rPr lang="en-US" altLang="ko-KR" sz="2489" dirty="0">
                <a:latin typeface="한화고딕 EL" panose="02020503020101020101" pitchFamily="18" charset="-127"/>
                <a:ea typeface="한화고딕 EL" panose="02020503020101020101" pitchFamily="18" charset="-127"/>
              </a:rPr>
              <a:t>am familiar with and comply with the company's regulations related to my work, and I actively participate in the training and events necessary for </a:t>
            </a:r>
            <a:r>
              <a:rPr lang="en-US" altLang="ko-KR" sz="2489">
                <a:latin typeface="한화고딕 EL" panose="02020503020101020101" pitchFamily="18" charset="-127"/>
                <a:ea typeface="한화고딕 EL" panose="02020503020101020101" pitchFamily="18" charset="-127"/>
              </a:rPr>
              <a:t>this</a:t>
            </a:r>
            <a:r>
              <a:rPr lang="en-US" altLang="ko-KR" sz="2489" smtClean="0">
                <a:latin typeface="한화고딕 EL" panose="02020503020101020101" pitchFamily="18" charset="-127"/>
                <a:ea typeface="한화고딕 EL" panose="02020503020101020101" pitchFamily="18" charset="-127"/>
              </a:rPr>
              <a:t>.</a:t>
            </a:r>
          </a:p>
          <a:p>
            <a:pPr>
              <a:lnSpc>
                <a:spcPct val="150000"/>
              </a:lnSpc>
              <a:defRPr/>
            </a:pPr>
            <a:endParaRPr lang="en-US" altLang="ko-KR" sz="2489" dirty="0">
              <a:latin typeface="한화고딕 EL" panose="02020503020101020101" pitchFamily="18" charset="-127"/>
              <a:ea typeface="한화고딕 EL" panose="02020503020101020101" pitchFamily="18" charset="-127"/>
            </a:endParaRPr>
          </a:p>
          <a:p>
            <a:pPr>
              <a:lnSpc>
                <a:spcPct val="150000"/>
              </a:lnSpc>
              <a:defRPr/>
            </a:pPr>
            <a:r>
              <a:rPr lang="en-US" altLang="ko-KR" sz="2489">
                <a:latin typeface="한화고딕 EL" panose="02020503020101020101" pitchFamily="18" charset="-127"/>
                <a:ea typeface="한화고딕 EL" panose="02020503020101020101" pitchFamily="18" charset="-127"/>
              </a:rPr>
              <a:t> </a:t>
            </a:r>
            <a:r>
              <a:rPr lang="ko-KR" altLang="en-US" sz="2489">
                <a:latin typeface="한화고딕 EL" panose="02020503020101020101" pitchFamily="18" charset="-127"/>
                <a:ea typeface="한화고딕 EL" panose="02020503020101020101" pitchFamily="18" charset="-127"/>
              </a:rPr>
              <a:t>■ </a:t>
            </a:r>
            <a:r>
              <a:rPr lang="ko-KR" altLang="en-US" sz="2489" smtClean="0">
                <a:latin typeface="한화고딕 EL" panose="02020503020101020101" pitchFamily="18" charset="-127"/>
                <a:ea typeface="한화고딕 EL" panose="02020503020101020101" pitchFamily="18" charset="-127"/>
              </a:rPr>
              <a:t> </a:t>
            </a:r>
            <a:r>
              <a:rPr lang="en-US" altLang="ko-KR" sz="2489" smtClean="0">
                <a:latin typeface="한화고딕 EL" panose="02020503020101020101" pitchFamily="18" charset="-127"/>
                <a:ea typeface="한화고딕 EL" panose="02020503020101020101" pitchFamily="18" charset="-127"/>
              </a:rPr>
              <a:t>If </a:t>
            </a:r>
            <a:r>
              <a:rPr lang="en-US" altLang="ko-KR" sz="2489" dirty="0">
                <a:latin typeface="한화고딕 EL" panose="02020503020101020101" pitchFamily="18" charset="-127"/>
                <a:ea typeface="한화고딕 EL" panose="02020503020101020101" pitchFamily="18" charset="-127"/>
              </a:rPr>
              <a:t>I have any uncertainty about </a:t>
            </a:r>
            <a:r>
              <a:rPr lang="en-US" altLang="ko-KR" sz="2489" dirty="0" smtClean="0">
                <a:latin typeface="한화고딕 EL" panose="02020503020101020101" pitchFamily="18" charset="-127"/>
                <a:ea typeface="한화고딕 EL" panose="02020503020101020101" pitchFamily="18" charset="-127"/>
              </a:rPr>
              <a:t>my </a:t>
            </a:r>
            <a:r>
              <a:rPr lang="en-US" altLang="ko-KR" sz="2489" dirty="0">
                <a:latin typeface="한화고딕 EL" panose="02020503020101020101" pitchFamily="18" charset="-127"/>
                <a:ea typeface="한화고딕 EL" panose="02020503020101020101" pitchFamily="18" charset="-127"/>
              </a:rPr>
              <a:t>work, be sure to contact the Compliance Team.</a:t>
            </a:r>
          </a:p>
          <a:p>
            <a:pPr>
              <a:lnSpc>
                <a:spcPct val="150000"/>
              </a:lnSpc>
              <a:defRPr/>
            </a:pPr>
            <a:r>
              <a:rPr lang="en-US" altLang="ko-KR" sz="2489" dirty="0">
                <a:latin typeface="한화고딕 EL" panose="02020503020101020101" pitchFamily="18" charset="-127"/>
                <a:ea typeface="한화고딕 EL" panose="02020503020101020101" pitchFamily="18" charset="-127"/>
              </a:rPr>
              <a:t/>
            </a:r>
            <a:br>
              <a:rPr lang="en-US" altLang="ko-KR" sz="2489" dirty="0">
                <a:latin typeface="한화고딕 EL" panose="02020503020101020101" pitchFamily="18" charset="-127"/>
                <a:ea typeface="한화고딕 EL" panose="02020503020101020101" pitchFamily="18" charset="-127"/>
              </a:rPr>
            </a:br>
            <a:r>
              <a:rPr lang="en-US" altLang="ko-KR" sz="2489">
                <a:latin typeface="한화고딕 EL" panose="02020503020101020101" pitchFamily="18" charset="-127"/>
                <a:ea typeface="한화고딕 EL" panose="02020503020101020101" pitchFamily="18" charset="-127"/>
              </a:rPr>
              <a:t> </a:t>
            </a:r>
            <a:r>
              <a:rPr lang="ko-KR" altLang="en-US" sz="2489">
                <a:latin typeface="한화고딕 EL" panose="02020503020101020101" pitchFamily="18" charset="-127"/>
                <a:ea typeface="한화고딕 EL" panose="02020503020101020101" pitchFamily="18" charset="-127"/>
              </a:rPr>
              <a:t>■ </a:t>
            </a:r>
            <a:r>
              <a:rPr lang="ko-KR" altLang="en-US" sz="2489" smtClean="0">
                <a:latin typeface="한화고딕 EL" panose="02020503020101020101" pitchFamily="18" charset="-127"/>
                <a:ea typeface="한화고딕 EL" panose="02020503020101020101" pitchFamily="18" charset="-127"/>
              </a:rPr>
              <a:t> </a:t>
            </a:r>
            <a:r>
              <a:rPr lang="en-US" altLang="ko-KR" sz="2489" smtClean="0">
                <a:latin typeface="한화고딕 EL" panose="02020503020101020101" pitchFamily="18" charset="-127"/>
                <a:ea typeface="한화고딕 EL" panose="02020503020101020101" pitchFamily="18" charset="-127"/>
              </a:rPr>
              <a:t>If </a:t>
            </a:r>
            <a:r>
              <a:rPr lang="en-US" altLang="ko-KR" sz="2489" dirty="0">
                <a:latin typeface="한화고딕 EL" panose="02020503020101020101" pitchFamily="18" charset="-127"/>
                <a:ea typeface="한화고딕 EL" panose="02020503020101020101" pitchFamily="18" charset="-127"/>
              </a:rPr>
              <a:t>I become aware of any violation or suspected violation of the Code of Conduct for any of employees, laws and regulations, or company regulations, I immediately notify the compliance ream.</a:t>
            </a:r>
          </a:p>
          <a:p>
            <a:pPr eaLnBrk="1" latinLnBrk="1" hangingPunct="1">
              <a:lnSpc>
                <a:spcPct val="150000"/>
              </a:lnSpc>
              <a:defRPr/>
            </a:pPr>
            <a:endParaRPr lang="en-US" altLang="ko-KR" sz="2489" dirty="0">
              <a:latin typeface="한화고딕 EL" panose="02020503020101020101" pitchFamily="18" charset="-127"/>
              <a:ea typeface="한화고딕 EL" panose="02020503020101020101" pitchFamily="18" charset="-127"/>
            </a:endParaRPr>
          </a:p>
          <a:p>
            <a:pPr eaLnBrk="1" latinLnBrk="1" hangingPunct="1">
              <a:lnSpc>
                <a:spcPct val="150000"/>
              </a:lnSpc>
              <a:defRPr/>
            </a:pPr>
            <a:endParaRPr lang="en-US" altLang="ko-KR" sz="2489" dirty="0">
              <a:latin typeface="한화고딕 EL" panose="02020503020101020101" pitchFamily="18" charset="-127"/>
              <a:ea typeface="한화고딕 EL" panose="02020503020101020101" pitchFamily="18" charset="-127"/>
            </a:endParaRPr>
          </a:p>
          <a:p>
            <a:pPr>
              <a:lnSpc>
                <a:spcPct val="150000"/>
              </a:lnSpc>
              <a:defRPr/>
            </a:pPr>
            <a:r>
              <a:rPr lang="en-US" altLang="ko-KR" sz="2489" dirty="0">
                <a:latin typeface="한화고딕 EL" panose="02020503020101020101" pitchFamily="18" charset="-127"/>
                <a:ea typeface="한화고딕 EL" panose="02020503020101020101" pitchFamily="18" charset="-127"/>
              </a:rPr>
              <a:t>Contact: Compliance Team </a:t>
            </a:r>
          </a:p>
          <a:p>
            <a:pPr>
              <a:lnSpc>
                <a:spcPct val="150000"/>
              </a:lnSpc>
              <a:defRPr/>
            </a:pPr>
            <a:r>
              <a:rPr lang="en-US" altLang="ko-KR" sz="2489" dirty="0">
                <a:latin typeface="한화고딕 EL" panose="02020503020101020101" pitchFamily="18" charset="-127"/>
                <a:ea typeface="한화고딕 EL" panose="02020503020101020101" pitchFamily="18" charset="-127"/>
              </a:rPr>
              <a:t>e-mail : compliance1@hanwha.com </a:t>
            </a:r>
          </a:p>
        </p:txBody>
      </p:sp>
    </p:spTree>
    <p:extLst>
      <p:ext uri="{BB962C8B-B14F-4D97-AF65-F5344CB8AC3E}">
        <p14:creationId xmlns:p14="http://schemas.microsoft.com/office/powerpoint/2010/main" val="3975743707"/>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테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554</TotalTime>
  <Words>2038</Words>
  <Application>Microsoft Office PowerPoint</Application>
  <PresentationFormat>사용자 지정</PresentationFormat>
  <Paragraphs>138</Paragraphs>
  <Slides>9</Slides>
  <Notes>0</Notes>
  <HiddenSlides>0</HiddenSlides>
  <MMClips>0</MMClips>
  <ScaleCrop>false</ScaleCrop>
  <HeadingPairs>
    <vt:vector size="6" baseType="variant">
      <vt:variant>
        <vt:lpstr>사용한 글꼴</vt:lpstr>
      </vt:variant>
      <vt:variant>
        <vt:i4>10</vt:i4>
      </vt:variant>
      <vt:variant>
        <vt:lpstr>테마</vt:lpstr>
      </vt:variant>
      <vt:variant>
        <vt:i4>1</vt:i4>
      </vt:variant>
      <vt:variant>
        <vt:lpstr>슬라이드 제목</vt:lpstr>
      </vt:variant>
      <vt:variant>
        <vt:i4>9</vt:i4>
      </vt:variant>
    </vt:vector>
  </HeadingPairs>
  <TitlesOfParts>
    <vt:vector size="20" baseType="lpstr">
      <vt:lpstr>맑은 고딕</vt:lpstr>
      <vt:lpstr>한화 B</vt:lpstr>
      <vt:lpstr>한화고딕 B</vt:lpstr>
      <vt:lpstr>한화고딕 EL</vt:lpstr>
      <vt:lpstr>한화고딕 L</vt:lpstr>
      <vt:lpstr>한화고딕 R</vt:lpstr>
      <vt:lpstr>Arial</vt:lpstr>
      <vt:lpstr>Calibri</vt:lpstr>
      <vt:lpstr>Calibri Light</vt:lpstr>
      <vt:lpstr>Times New Roman</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ym2303.kim_김영미</dc:creator>
  <cp:lastModifiedBy>Hanwha</cp:lastModifiedBy>
  <cp:revision>110</cp:revision>
  <cp:lastPrinted>2023-02-13T02:03:18Z</cp:lastPrinted>
  <dcterms:created xsi:type="dcterms:W3CDTF">2019-04-30T00:16:42Z</dcterms:created>
  <dcterms:modified xsi:type="dcterms:W3CDTF">2024-11-04T05:02:49Z</dcterms:modified>
</cp:coreProperties>
</file>